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58" r:id="rId5"/>
    <p:sldId id="260" r:id="rId6"/>
    <p:sldId id="262" r:id="rId7"/>
    <p:sldId id="267" r:id="rId8"/>
    <p:sldId id="266" r:id="rId9"/>
    <p:sldId id="263" r:id="rId10"/>
    <p:sldId id="264" r:id="rId11"/>
    <p:sldId id="265" r:id="rId12"/>
    <p:sldId id="26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31"/>
    <p:restoredTop sz="94785"/>
  </p:normalViewPr>
  <p:slideViewPr>
    <p:cSldViewPr snapToGrid="0" snapToObjects="1">
      <p:cViewPr varScale="1">
        <p:scale>
          <a:sx n="180" d="100"/>
          <a:sy n="180" d="100"/>
        </p:scale>
        <p:origin x="9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872A-68A4-1C4B-8B94-310B261635C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0F7072C-B202-7044-88A2-BCA08B4B78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5940867-02DE-E044-B8DA-09F0D31C36A9}"/>
              </a:ext>
            </a:extLst>
          </p:cNvPr>
          <p:cNvSpPr>
            <a:spLocks noGrp="1"/>
          </p:cNvSpPr>
          <p:nvPr>
            <p:ph type="dt" sz="half" idx="10"/>
          </p:nvPr>
        </p:nvSpPr>
        <p:spPr/>
        <p:txBody>
          <a:bodyPr/>
          <a:lstStyle/>
          <a:p>
            <a:fld id="{D8189F8D-310F-254C-8911-10AD21DB62FE}" type="datetimeFigureOut">
              <a:rPr lang="en-US" smtClean="0"/>
              <a:t>4/17/20</a:t>
            </a:fld>
            <a:endParaRPr lang="en-US"/>
          </a:p>
        </p:txBody>
      </p:sp>
      <p:sp>
        <p:nvSpPr>
          <p:cNvPr id="5" name="Footer Placeholder 4">
            <a:extLst>
              <a:ext uri="{FF2B5EF4-FFF2-40B4-BE49-F238E27FC236}">
                <a16:creationId xmlns:a16="http://schemas.microsoft.com/office/drawing/2014/main" id="{2EDFA18A-DDC9-5047-9AE3-14A7183B6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0C1B-D5DC-604C-A842-F6B033CD56F8}"/>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2200385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7CF9F-BA94-A745-9758-F8AB9181436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A08FFCF-D47C-A341-9B5B-B79104011EC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BFFB719-6E53-424A-BA3D-63ECEB1ED5AC}"/>
              </a:ext>
            </a:extLst>
          </p:cNvPr>
          <p:cNvSpPr>
            <a:spLocks noGrp="1"/>
          </p:cNvSpPr>
          <p:nvPr>
            <p:ph type="dt" sz="half" idx="10"/>
          </p:nvPr>
        </p:nvSpPr>
        <p:spPr/>
        <p:txBody>
          <a:bodyPr/>
          <a:lstStyle/>
          <a:p>
            <a:fld id="{D8189F8D-310F-254C-8911-10AD21DB62FE}" type="datetimeFigureOut">
              <a:rPr lang="en-US" smtClean="0"/>
              <a:t>4/17/20</a:t>
            </a:fld>
            <a:endParaRPr lang="en-US"/>
          </a:p>
        </p:txBody>
      </p:sp>
      <p:sp>
        <p:nvSpPr>
          <p:cNvPr id="5" name="Footer Placeholder 4">
            <a:extLst>
              <a:ext uri="{FF2B5EF4-FFF2-40B4-BE49-F238E27FC236}">
                <a16:creationId xmlns:a16="http://schemas.microsoft.com/office/drawing/2014/main" id="{58CFEBF0-D695-704E-9362-0509DD840B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FE2BFC-1846-7040-AFB6-B03670A1A615}"/>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2841936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BFA1F4-B52B-1043-AFAB-7E637AB4AFF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3D415B9-F50A-E940-9EF0-9FBA2C19C2F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8E4741B-FA31-244A-81C8-94B6E83B3F7D}"/>
              </a:ext>
            </a:extLst>
          </p:cNvPr>
          <p:cNvSpPr>
            <a:spLocks noGrp="1"/>
          </p:cNvSpPr>
          <p:nvPr>
            <p:ph type="dt" sz="half" idx="10"/>
          </p:nvPr>
        </p:nvSpPr>
        <p:spPr/>
        <p:txBody>
          <a:bodyPr/>
          <a:lstStyle/>
          <a:p>
            <a:fld id="{D8189F8D-310F-254C-8911-10AD21DB62FE}" type="datetimeFigureOut">
              <a:rPr lang="en-US" smtClean="0"/>
              <a:t>4/17/20</a:t>
            </a:fld>
            <a:endParaRPr lang="en-US"/>
          </a:p>
        </p:txBody>
      </p:sp>
      <p:sp>
        <p:nvSpPr>
          <p:cNvPr id="5" name="Footer Placeholder 4">
            <a:extLst>
              <a:ext uri="{FF2B5EF4-FFF2-40B4-BE49-F238E27FC236}">
                <a16:creationId xmlns:a16="http://schemas.microsoft.com/office/drawing/2014/main" id="{50EA6BC4-4079-2049-B1ED-138459D18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3A939D-80E5-2742-8FE1-2AD8D8A54E0F}"/>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1025501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970FB-C746-914F-9283-D2952AF81AF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CEC01DC-D31D-D446-A3D9-0AB84D71C70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FD0C7BF-509E-F44A-978D-C0BA506F8A75}"/>
              </a:ext>
            </a:extLst>
          </p:cNvPr>
          <p:cNvSpPr>
            <a:spLocks noGrp="1"/>
          </p:cNvSpPr>
          <p:nvPr>
            <p:ph type="dt" sz="half" idx="10"/>
          </p:nvPr>
        </p:nvSpPr>
        <p:spPr/>
        <p:txBody>
          <a:bodyPr/>
          <a:lstStyle/>
          <a:p>
            <a:fld id="{D8189F8D-310F-254C-8911-10AD21DB62FE}" type="datetimeFigureOut">
              <a:rPr lang="en-US" smtClean="0"/>
              <a:t>4/17/20</a:t>
            </a:fld>
            <a:endParaRPr lang="en-US"/>
          </a:p>
        </p:txBody>
      </p:sp>
      <p:sp>
        <p:nvSpPr>
          <p:cNvPr id="5" name="Footer Placeholder 4">
            <a:extLst>
              <a:ext uri="{FF2B5EF4-FFF2-40B4-BE49-F238E27FC236}">
                <a16:creationId xmlns:a16="http://schemas.microsoft.com/office/drawing/2014/main" id="{C00B839D-3C23-9C41-9F14-8D179D90F5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69EFD6-6580-C74F-8E95-F70C20FA2BED}"/>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1270158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865DE-3C6E-2543-9F22-DAA5733977A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DD6DF23-6A7C-B245-982C-6428EC9C20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E5918EE-7608-BC40-B98B-6333E890F492}"/>
              </a:ext>
            </a:extLst>
          </p:cNvPr>
          <p:cNvSpPr>
            <a:spLocks noGrp="1"/>
          </p:cNvSpPr>
          <p:nvPr>
            <p:ph type="dt" sz="half" idx="10"/>
          </p:nvPr>
        </p:nvSpPr>
        <p:spPr/>
        <p:txBody>
          <a:bodyPr/>
          <a:lstStyle/>
          <a:p>
            <a:fld id="{D8189F8D-310F-254C-8911-10AD21DB62FE}" type="datetimeFigureOut">
              <a:rPr lang="en-US" smtClean="0"/>
              <a:t>4/17/20</a:t>
            </a:fld>
            <a:endParaRPr lang="en-US"/>
          </a:p>
        </p:txBody>
      </p:sp>
      <p:sp>
        <p:nvSpPr>
          <p:cNvPr id="5" name="Footer Placeholder 4">
            <a:extLst>
              <a:ext uri="{FF2B5EF4-FFF2-40B4-BE49-F238E27FC236}">
                <a16:creationId xmlns:a16="http://schemas.microsoft.com/office/drawing/2014/main" id="{1B75F0EC-3BA4-EC43-B9C1-6EECB10B03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A256A-BD03-A24B-A54F-29B3AEE2A531}"/>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1270336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6365E-80A5-7C4D-BE32-F4BDF1786CF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742E70-485E-6349-9404-2C94C96AC5D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51F3D7B-A932-174D-8908-C119DA92D3F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50558B0-F9E4-234A-887C-BF2AE6ED60A3}"/>
              </a:ext>
            </a:extLst>
          </p:cNvPr>
          <p:cNvSpPr>
            <a:spLocks noGrp="1"/>
          </p:cNvSpPr>
          <p:nvPr>
            <p:ph type="dt" sz="half" idx="10"/>
          </p:nvPr>
        </p:nvSpPr>
        <p:spPr/>
        <p:txBody>
          <a:bodyPr/>
          <a:lstStyle/>
          <a:p>
            <a:fld id="{D8189F8D-310F-254C-8911-10AD21DB62FE}" type="datetimeFigureOut">
              <a:rPr lang="en-US" smtClean="0"/>
              <a:t>4/17/20</a:t>
            </a:fld>
            <a:endParaRPr lang="en-US"/>
          </a:p>
        </p:txBody>
      </p:sp>
      <p:sp>
        <p:nvSpPr>
          <p:cNvPr id="6" name="Footer Placeholder 5">
            <a:extLst>
              <a:ext uri="{FF2B5EF4-FFF2-40B4-BE49-F238E27FC236}">
                <a16:creationId xmlns:a16="http://schemas.microsoft.com/office/drawing/2014/main" id="{1F6B55B3-524B-414A-BC56-BC8720EE9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888713-0FD6-644B-A7E6-6E61D51D9B11}"/>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889379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23200-6EF1-EC4B-B5DA-A33EDC363B6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545447D-A9A7-E045-9EE4-1DEE5DA3D5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A110FB7-355D-7A41-AC12-DB55F3B0DC4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069580F-E17D-D342-A0D8-E2468B41D6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92F38E7-9EAE-2A44-960B-0E3F2D7E5BD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17B6CE8-8A1A-C645-804F-95BC809D1D5B}"/>
              </a:ext>
            </a:extLst>
          </p:cNvPr>
          <p:cNvSpPr>
            <a:spLocks noGrp="1"/>
          </p:cNvSpPr>
          <p:nvPr>
            <p:ph type="dt" sz="half" idx="10"/>
          </p:nvPr>
        </p:nvSpPr>
        <p:spPr/>
        <p:txBody>
          <a:bodyPr/>
          <a:lstStyle/>
          <a:p>
            <a:fld id="{D8189F8D-310F-254C-8911-10AD21DB62FE}" type="datetimeFigureOut">
              <a:rPr lang="en-US" smtClean="0"/>
              <a:t>4/17/20</a:t>
            </a:fld>
            <a:endParaRPr lang="en-US"/>
          </a:p>
        </p:txBody>
      </p:sp>
      <p:sp>
        <p:nvSpPr>
          <p:cNvPr id="8" name="Footer Placeholder 7">
            <a:extLst>
              <a:ext uri="{FF2B5EF4-FFF2-40B4-BE49-F238E27FC236}">
                <a16:creationId xmlns:a16="http://schemas.microsoft.com/office/drawing/2014/main" id="{FF4CDCC3-A148-E546-964E-EB08517C0A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7CC950-A240-364C-A621-66AC0D124E65}"/>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3989686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A68BC-0BCE-BF43-ACE6-E4539120FDA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FC20B07-009E-584D-9150-E246EDF56313}"/>
              </a:ext>
            </a:extLst>
          </p:cNvPr>
          <p:cNvSpPr>
            <a:spLocks noGrp="1"/>
          </p:cNvSpPr>
          <p:nvPr>
            <p:ph type="dt" sz="half" idx="10"/>
          </p:nvPr>
        </p:nvSpPr>
        <p:spPr/>
        <p:txBody>
          <a:bodyPr/>
          <a:lstStyle/>
          <a:p>
            <a:fld id="{D8189F8D-310F-254C-8911-10AD21DB62FE}" type="datetimeFigureOut">
              <a:rPr lang="en-US" smtClean="0"/>
              <a:t>4/17/20</a:t>
            </a:fld>
            <a:endParaRPr lang="en-US"/>
          </a:p>
        </p:txBody>
      </p:sp>
      <p:sp>
        <p:nvSpPr>
          <p:cNvPr id="4" name="Footer Placeholder 3">
            <a:extLst>
              <a:ext uri="{FF2B5EF4-FFF2-40B4-BE49-F238E27FC236}">
                <a16:creationId xmlns:a16="http://schemas.microsoft.com/office/drawing/2014/main" id="{DAAC2D86-DD4C-8948-9D94-A2B30F03F0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879AD1-860F-C444-9F7D-5BF04CF7869E}"/>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2122543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110C94-855A-DA46-A927-2000B6B1B22C}"/>
              </a:ext>
            </a:extLst>
          </p:cNvPr>
          <p:cNvSpPr>
            <a:spLocks noGrp="1"/>
          </p:cNvSpPr>
          <p:nvPr>
            <p:ph type="dt" sz="half" idx="10"/>
          </p:nvPr>
        </p:nvSpPr>
        <p:spPr/>
        <p:txBody>
          <a:bodyPr/>
          <a:lstStyle/>
          <a:p>
            <a:fld id="{D8189F8D-310F-254C-8911-10AD21DB62FE}" type="datetimeFigureOut">
              <a:rPr lang="en-US" smtClean="0"/>
              <a:t>4/17/20</a:t>
            </a:fld>
            <a:endParaRPr lang="en-US"/>
          </a:p>
        </p:txBody>
      </p:sp>
      <p:sp>
        <p:nvSpPr>
          <p:cNvPr id="3" name="Footer Placeholder 2">
            <a:extLst>
              <a:ext uri="{FF2B5EF4-FFF2-40B4-BE49-F238E27FC236}">
                <a16:creationId xmlns:a16="http://schemas.microsoft.com/office/drawing/2014/main" id="{03C6D0A5-62EF-7E4F-A909-899916745B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CAB29C-6ED1-0345-82D8-0511439401B8}"/>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3761396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58138-ACCB-064B-9091-0273F8559D5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2FDA315-DB70-DF43-B265-AC2386AF2E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14B38F6-D7B6-E34F-9267-C6D049CFB7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76A0A7E-6302-4C47-9D57-46C0144AA240}"/>
              </a:ext>
            </a:extLst>
          </p:cNvPr>
          <p:cNvSpPr>
            <a:spLocks noGrp="1"/>
          </p:cNvSpPr>
          <p:nvPr>
            <p:ph type="dt" sz="half" idx="10"/>
          </p:nvPr>
        </p:nvSpPr>
        <p:spPr/>
        <p:txBody>
          <a:bodyPr/>
          <a:lstStyle/>
          <a:p>
            <a:fld id="{D8189F8D-310F-254C-8911-10AD21DB62FE}" type="datetimeFigureOut">
              <a:rPr lang="en-US" smtClean="0"/>
              <a:t>4/17/20</a:t>
            </a:fld>
            <a:endParaRPr lang="en-US"/>
          </a:p>
        </p:txBody>
      </p:sp>
      <p:sp>
        <p:nvSpPr>
          <p:cNvPr id="6" name="Footer Placeholder 5">
            <a:extLst>
              <a:ext uri="{FF2B5EF4-FFF2-40B4-BE49-F238E27FC236}">
                <a16:creationId xmlns:a16="http://schemas.microsoft.com/office/drawing/2014/main" id="{B97316D4-12ED-1944-9D6A-B92F1A36D4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BBAE9A-B2C0-364C-9FE3-5630ECDD8A94}"/>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2405403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1DE63-32C1-8249-8063-EB60A914B7D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9B63FEE-983B-6547-8D3B-138B9C5032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8365FF-7604-DA42-B5D4-D37557E833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3CC2A46-9E7E-7447-B742-E71895A6B223}"/>
              </a:ext>
            </a:extLst>
          </p:cNvPr>
          <p:cNvSpPr>
            <a:spLocks noGrp="1"/>
          </p:cNvSpPr>
          <p:nvPr>
            <p:ph type="dt" sz="half" idx="10"/>
          </p:nvPr>
        </p:nvSpPr>
        <p:spPr/>
        <p:txBody>
          <a:bodyPr/>
          <a:lstStyle/>
          <a:p>
            <a:fld id="{D8189F8D-310F-254C-8911-10AD21DB62FE}" type="datetimeFigureOut">
              <a:rPr lang="en-US" smtClean="0"/>
              <a:t>4/17/20</a:t>
            </a:fld>
            <a:endParaRPr lang="en-US"/>
          </a:p>
        </p:txBody>
      </p:sp>
      <p:sp>
        <p:nvSpPr>
          <p:cNvPr id="6" name="Footer Placeholder 5">
            <a:extLst>
              <a:ext uri="{FF2B5EF4-FFF2-40B4-BE49-F238E27FC236}">
                <a16:creationId xmlns:a16="http://schemas.microsoft.com/office/drawing/2014/main" id="{E507ED19-9362-0148-BDA8-AC64908AA3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D5B4ED-7651-D748-A524-A006BF1EA6AD}"/>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2291044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BF0331-4CE8-9E4D-BB4A-30CE6BF118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BA764FB-D5F3-AA48-9F71-6B37B3BE33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534110-36BD-DD43-A3CD-80E4649CF0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89F8D-310F-254C-8911-10AD21DB62FE}" type="datetimeFigureOut">
              <a:rPr lang="en-US" smtClean="0"/>
              <a:t>4/17/20</a:t>
            </a:fld>
            <a:endParaRPr lang="en-US"/>
          </a:p>
        </p:txBody>
      </p:sp>
      <p:sp>
        <p:nvSpPr>
          <p:cNvPr id="5" name="Footer Placeholder 4">
            <a:extLst>
              <a:ext uri="{FF2B5EF4-FFF2-40B4-BE49-F238E27FC236}">
                <a16:creationId xmlns:a16="http://schemas.microsoft.com/office/drawing/2014/main" id="{18208A8E-6E2C-4D4C-BDA6-A44B7BC72E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D154358-AB8D-FD4B-A6F1-33FDFA2B4B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6B3DF7-4C5E-DE41-8891-6BF511B73B71}" type="slidenum">
              <a:rPr lang="en-US" smtClean="0"/>
              <a:t>‹#›</a:t>
            </a:fld>
            <a:endParaRPr lang="en-US"/>
          </a:p>
        </p:txBody>
      </p:sp>
    </p:spTree>
    <p:extLst>
      <p:ext uri="{BB962C8B-B14F-4D97-AF65-F5344CB8AC3E}">
        <p14:creationId xmlns:p14="http://schemas.microsoft.com/office/powerpoint/2010/main" val="3266226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F7664F-9DC0-564A-A67A-307E36FC4365}"/>
              </a:ext>
            </a:extLst>
          </p:cNvPr>
          <p:cNvPicPr>
            <a:picLocks noChangeAspect="1"/>
          </p:cNvPicPr>
          <p:nvPr/>
        </p:nvPicPr>
        <p:blipFill rotWithShape="1">
          <a:blip r:embed="rId2"/>
          <a:srcRect l="12179"/>
          <a:stretch/>
        </p:blipFill>
        <p:spPr>
          <a:xfrm>
            <a:off x="0" y="0"/>
            <a:ext cx="1841157" cy="1397666"/>
          </a:xfrm>
          <a:prstGeom prst="rect">
            <a:avLst/>
          </a:prstGeom>
        </p:spPr>
      </p:pic>
      <p:sp>
        <p:nvSpPr>
          <p:cNvPr id="6" name="TextBox 5">
            <a:extLst>
              <a:ext uri="{FF2B5EF4-FFF2-40B4-BE49-F238E27FC236}">
                <a16:creationId xmlns:a16="http://schemas.microsoft.com/office/drawing/2014/main" id="{C40F0938-6939-F24C-8219-F96395C4E033}"/>
              </a:ext>
            </a:extLst>
          </p:cNvPr>
          <p:cNvSpPr txBox="1"/>
          <p:nvPr/>
        </p:nvSpPr>
        <p:spPr>
          <a:xfrm>
            <a:off x="1841157" y="22167"/>
            <a:ext cx="10350843" cy="1323439"/>
          </a:xfrm>
          <a:prstGeom prst="rect">
            <a:avLst/>
          </a:prstGeom>
          <a:noFill/>
        </p:spPr>
        <p:txBody>
          <a:bodyPr wrap="square" rtlCol="0">
            <a:spAutoFit/>
          </a:bodyPr>
          <a:lstStyle/>
          <a:p>
            <a:r>
              <a:rPr lang="en-US" sz="2000" b="1" dirty="0"/>
              <a:t>Research Question: </a:t>
            </a:r>
            <a:r>
              <a:rPr lang="en-US" sz="2000" dirty="0"/>
              <a:t>can </a:t>
            </a:r>
            <a:r>
              <a:rPr lang="en-US" sz="2000" i="1" dirty="0"/>
              <a:t>alternative</a:t>
            </a:r>
            <a:r>
              <a:rPr lang="en-US" sz="2000" dirty="0"/>
              <a:t> approaches based on a combined use of machine learning (ML), socio-economic indicators (SEIs), demographic indicators (DIs), and non-pharmaceutical interventions (NPIs) reliably and accurately predict the cases, deaths, and transmission rates of the SARS-CoV-2 pandemic at a global scale?</a:t>
            </a:r>
            <a:endParaRPr lang="en-US" dirty="0"/>
          </a:p>
        </p:txBody>
      </p:sp>
      <p:sp>
        <p:nvSpPr>
          <p:cNvPr id="7" name="TextBox 6">
            <a:extLst>
              <a:ext uri="{FF2B5EF4-FFF2-40B4-BE49-F238E27FC236}">
                <a16:creationId xmlns:a16="http://schemas.microsoft.com/office/drawing/2014/main" id="{0034AB2E-9969-1041-9437-3553CF00A7BF}"/>
              </a:ext>
            </a:extLst>
          </p:cNvPr>
          <p:cNvSpPr txBox="1"/>
          <p:nvPr/>
        </p:nvSpPr>
        <p:spPr>
          <a:xfrm>
            <a:off x="-1" y="3913701"/>
            <a:ext cx="10409129" cy="2169825"/>
          </a:xfrm>
          <a:prstGeom prst="rect">
            <a:avLst/>
          </a:prstGeom>
          <a:noFill/>
        </p:spPr>
        <p:txBody>
          <a:bodyPr wrap="square" rtlCol="0">
            <a:spAutoFit/>
          </a:bodyPr>
          <a:lstStyle/>
          <a:p>
            <a:r>
              <a:rPr lang="en-US" sz="1500" dirty="0"/>
              <a:t>The </a:t>
            </a:r>
            <a:r>
              <a:rPr lang="en-US" sz="1500" b="1" dirty="0"/>
              <a:t>objectives</a:t>
            </a:r>
            <a:r>
              <a:rPr lang="en-US" sz="1500" dirty="0"/>
              <a:t> that will need to materialize in order to achieve this aim are:</a:t>
            </a:r>
          </a:p>
          <a:p>
            <a:pPr marL="342900" indent="-342900">
              <a:buFont typeface="+mj-lt"/>
              <a:buAutoNum type="arabicPeriod"/>
            </a:pPr>
            <a:r>
              <a:rPr lang="en-US" sz="1500" dirty="0"/>
              <a:t>Streamline SARS-CoV-2 data from available reliable sources (e.g. JHU) ◀︎</a:t>
            </a:r>
          </a:p>
          <a:p>
            <a:pPr marL="342900" indent="-342900">
              <a:buFont typeface="+mj-lt"/>
              <a:buAutoNum type="arabicPeriod"/>
            </a:pPr>
            <a:r>
              <a:rPr lang="en-US" sz="1500" dirty="0"/>
              <a:t>Collect dynamic data on NPIs for a meaningful number of countries (n=36) with respect to key parameters ◀︎</a:t>
            </a:r>
          </a:p>
          <a:p>
            <a:pPr marL="342900" indent="-342900">
              <a:buFont typeface="+mj-lt"/>
              <a:buAutoNum type="arabicPeriod"/>
            </a:pPr>
            <a:r>
              <a:rPr lang="en-US" sz="1500" dirty="0"/>
              <a:t>Collect static data on a broad range of SEIs to capture diversity between countries across key parameters ◀︎</a:t>
            </a:r>
            <a:r>
              <a:rPr lang="en-US" sz="1400" dirty="0"/>
              <a:t>|◁</a:t>
            </a:r>
            <a:endParaRPr lang="en-US" sz="1500" dirty="0"/>
          </a:p>
          <a:p>
            <a:pPr marL="342900" indent="-342900">
              <a:buFont typeface="+mj-lt"/>
              <a:buAutoNum type="arabicPeriod"/>
            </a:pPr>
            <a:r>
              <a:rPr lang="en-US" sz="1500" dirty="0"/>
              <a:t>Harmonize 1., 2., and 3. into three leave-one-country-out cross validation decisions tree models for cases, deaths, and transmission rates◀︎</a:t>
            </a:r>
          </a:p>
          <a:p>
            <a:pPr marL="342900" indent="-342900">
              <a:buFont typeface="+mj-lt"/>
              <a:buAutoNum type="arabicPeriod"/>
            </a:pPr>
            <a:r>
              <a:rPr lang="en-US" sz="1500" dirty="0"/>
              <a:t>Repeat 4. for all n countries ◁ </a:t>
            </a:r>
            <a:r>
              <a:rPr lang="en-US" sz="1500" i="1" dirty="0">
                <a:solidFill>
                  <a:schemeClr val="bg1">
                    <a:lumMod val="50000"/>
                  </a:schemeClr>
                </a:solidFill>
                <a:highlight>
                  <a:srgbClr val="FFFF00"/>
                </a:highlight>
              </a:rPr>
              <a:t>(Completion Estimate 1: mm/dd/</a:t>
            </a:r>
            <a:r>
              <a:rPr lang="en-US" sz="1500" i="1" dirty="0" err="1">
                <a:solidFill>
                  <a:schemeClr val="bg1">
                    <a:lumMod val="50000"/>
                  </a:schemeClr>
                </a:solidFill>
                <a:highlight>
                  <a:srgbClr val="FFFF00"/>
                </a:highlight>
              </a:rPr>
              <a:t>yy</a:t>
            </a:r>
            <a:r>
              <a:rPr lang="en-US" sz="1500" i="1" dirty="0">
                <a:solidFill>
                  <a:schemeClr val="bg1">
                    <a:lumMod val="50000"/>
                  </a:schemeClr>
                </a:solidFill>
                <a:highlight>
                  <a:srgbClr val="FFFF00"/>
                </a:highlight>
              </a:rPr>
              <a:t>)</a:t>
            </a:r>
          </a:p>
          <a:p>
            <a:pPr marL="342900" indent="-342900">
              <a:buFont typeface="+mj-lt"/>
              <a:buAutoNum type="arabicPeriod"/>
            </a:pPr>
            <a:r>
              <a:rPr lang="en-US" sz="1500" dirty="0"/>
              <a:t>Evaluate the accuracy and reliability of the model (e.g. errors on number of cases) ◁ </a:t>
            </a:r>
            <a:r>
              <a:rPr lang="en-US" sz="1500" i="1" dirty="0">
                <a:solidFill>
                  <a:schemeClr val="bg1">
                    <a:lumMod val="50000"/>
                  </a:schemeClr>
                </a:solidFill>
                <a:highlight>
                  <a:srgbClr val="FFFF00"/>
                </a:highlight>
              </a:rPr>
              <a:t>(CE2: mm/dd/</a:t>
            </a:r>
            <a:r>
              <a:rPr lang="en-US" sz="1500" i="1" dirty="0" err="1">
                <a:solidFill>
                  <a:schemeClr val="bg1">
                    <a:lumMod val="50000"/>
                  </a:schemeClr>
                </a:solidFill>
                <a:highlight>
                  <a:srgbClr val="FFFF00"/>
                </a:highlight>
              </a:rPr>
              <a:t>yy</a:t>
            </a:r>
            <a:r>
              <a:rPr lang="en-US" sz="1500" i="1" dirty="0">
                <a:solidFill>
                  <a:schemeClr val="bg1">
                    <a:lumMod val="50000"/>
                  </a:schemeClr>
                </a:solidFill>
                <a:highlight>
                  <a:srgbClr val="FFFF00"/>
                </a:highlight>
              </a:rPr>
              <a:t>)</a:t>
            </a:r>
          </a:p>
          <a:p>
            <a:pPr marL="342900" indent="-342900">
              <a:buFont typeface="+mj-lt"/>
              <a:buAutoNum type="arabicPeriod"/>
            </a:pPr>
            <a:r>
              <a:rPr lang="en-US" sz="1500" dirty="0"/>
              <a:t>Asses the variable importance to identify a) the most effective NPIs and b) the most influential SEIs and DIs ◁ </a:t>
            </a:r>
            <a:r>
              <a:rPr lang="en-US" sz="1500" i="1" dirty="0">
                <a:solidFill>
                  <a:schemeClr val="bg1">
                    <a:lumMod val="50000"/>
                  </a:schemeClr>
                </a:solidFill>
                <a:highlight>
                  <a:srgbClr val="FFFF00"/>
                </a:highlight>
              </a:rPr>
              <a:t>(CE3: mm/dd/</a:t>
            </a:r>
            <a:r>
              <a:rPr lang="en-US" sz="1500" i="1" dirty="0" err="1">
                <a:solidFill>
                  <a:schemeClr val="bg1">
                    <a:lumMod val="50000"/>
                  </a:schemeClr>
                </a:solidFill>
                <a:highlight>
                  <a:srgbClr val="FFFF00"/>
                </a:highlight>
              </a:rPr>
              <a:t>yy</a:t>
            </a:r>
            <a:r>
              <a:rPr lang="en-US" sz="1500" i="1" dirty="0">
                <a:solidFill>
                  <a:schemeClr val="bg1">
                    <a:lumMod val="50000"/>
                  </a:schemeClr>
                </a:solidFill>
                <a:highlight>
                  <a:srgbClr val="FFFF00"/>
                </a:highlight>
              </a:rPr>
              <a:t>)</a:t>
            </a:r>
          </a:p>
        </p:txBody>
      </p:sp>
      <p:sp>
        <p:nvSpPr>
          <p:cNvPr id="8" name="TextBox 7">
            <a:extLst>
              <a:ext uri="{FF2B5EF4-FFF2-40B4-BE49-F238E27FC236}">
                <a16:creationId xmlns:a16="http://schemas.microsoft.com/office/drawing/2014/main" id="{B170AE48-A524-0940-B4D2-A174226B9EE9}"/>
              </a:ext>
            </a:extLst>
          </p:cNvPr>
          <p:cNvSpPr txBox="1"/>
          <p:nvPr/>
        </p:nvSpPr>
        <p:spPr>
          <a:xfrm>
            <a:off x="0" y="1429416"/>
            <a:ext cx="12192000" cy="2446824"/>
          </a:xfrm>
          <a:prstGeom prst="rect">
            <a:avLst/>
          </a:prstGeom>
          <a:noFill/>
        </p:spPr>
        <p:txBody>
          <a:bodyPr wrap="square" rtlCol="0">
            <a:spAutoFit/>
          </a:bodyPr>
          <a:lstStyle/>
          <a:p>
            <a:r>
              <a:rPr lang="en-US" sz="1700" b="1" dirty="0"/>
              <a:t>Why</a:t>
            </a:r>
            <a:r>
              <a:rPr lang="en-US" sz="1700" dirty="0"/>
              <a:t> are the disease trends important? Because projecting cases, deaths, and transmission rates with a robust degree of accuracy weeks in advance can help plan demand for the health care system (e.g. doctors, nurses, ventilators, ICU beds, PPE) by identifying forthcoming peaks or plateaus.</a:t>
            </a:r>
          </a:p>
          <a:p>
            <a:r>
              <a:rPr lang="en-US" sz="1700" b="1" dirty="0"/>
              <a:t>Why</a:t>
            </a:r>
            <a:r>
              <a:rPr lang="en-US" sz="1700" dirty="0"/>
              <a:t> is an international scope important? Because understanding the relative effectiveness of variables including NPIs (e.g. government policy), health system preparedness, economic strength, and population structure allows us to understand how the pandemic plays out across the broad spectrums of global diversity to inform and optimize global and local logistic efforts. </a:t>
            </a:r>
          </a:p>
          <a:p>
            <a:r>
              <a:rPr lang="en-US" sz="1700" dirty="0"/>
              <a:t>The </a:t>
            </a:r>
            <a:r>
              <a:rPr lang="en-US" sz="1700" b="1" dirty="0"/>
              <a:t>aim </a:t>
            </a:r>
            <a:r>
              <a:rPr lang="en-US" sz="1700" dirty="0"/>
              <a:t>of this work is therefore to develop models informed by timeseries data encompassing the empirical diversity of populations and policies across nations; ML approaches driven by SEIs, demographics, and NPIs are tested in conjunction with up-to-date data from the current pandemic. </a:t>
            </a:r>
          </a:p>
        </p:txBody>
      </p:sp>
      <p:sp>
        <p:nvSpPr>
          <p:cNvPr id="11" name="TextBox 10">
            <a:extLst>
              <a:ext uri="{FF2B5EF4-FFF2-40B4-BE49-F238E27FC236}">
                <a16:creationId xmlns:a16="http://schemas.microsoft.com/office/drawing/2014/main" id="{3085243C-12AE-FC41-B619-605575739D5F}"/>
              </a:ext>
            </a:extLst>
          </p:cNvPr>
          <p:cNvSpPr txBox="1"/>
          <p:nvPr/>
        </p:nvSpPr>
        <p:spPr>
          <a:xfrm>
            <a:off x="0" y="6273225"/>
            <a:ext cx="2813591" cy="584775"/>
          </a:xfrm>
          <a:prstGeom prst="rect">
            <a:avLst/>
          </a:prstGeom>
          <a:noFill/>
        </p:spPr>
        <p:txBody>
          <a:bodyPr wrap="none" rtlCol="0">
            <a:spAutoFit/>
          </a:bodyPr>
          <a:lstStyle/>
          <a:p>
            <a:r>
              <a:rPr lang="en-US" sz="1600" dirty="0"/>
              <a:t>◁ = denotes ongoing activity</a:t>
            </a:r>
          </a:p>
          <a:p>
            <a:r>
              <a:rPr lang="en-US" sz="1600" dirty="0"/>
              <a:t>◀︎ = denotes completed activity</a:t>
            </a:r>
          </a:p>
        </p:txBody>
      </p:sp>
      <p:sp>
        <p:nvSpPr>
          <p:cNvPr id="12" name="TextBox 11">
            <a:extLst>
              <a:ext uri="{FF2B5EF4-FFF2-40B4-BE49-F238E27FC236}">
                <a16:creationId xmlns:a16="http://schemas.microsoft.com/office/drawing/2014/main" id="{01831A66-A43B-AA44-9625-947E02722785}"/>
              </a:ext>
            </a:extLst>
          </p:cNvPr>
          <p:cNvSpPr txBox="1"/>
          <p:nvPr/>
        </p:nvSpPr>
        <p:spPr>
          <a:xfrm>
            <a:off x="2980605" y="6194768"/>
            <a:ext cx="9111187" cy="584775"/>
          </a:xfrm>
          <a:prstGeom prst="rect">
            <a:avLst/>
          </a:prstGeom>
          <a:noFill/>
          <a:ln>
            <a:solidFill>
              <a:schemeClr val="tx1">
                <a:lumMod val="95000"/>
                <a:lumOff val="5000"/>
              </a:schemeClr>
            </a:solidFill>
          </a:ln>
        </p:spPr>
        <p:txBody>
          <a:bodyPr wrap="square" rtlCol="0">
            <a:spAutoFit/>
          </a:bodyPr>
          <a:lstStyle/>
          <a:p>
            <a:r>
              <a:rPr lang="en-US" sz="1600" dirty="0"/>
              <a:t>With objectives 4. 5. and 6. “approved” from an epidemiological/stats perspective, the work is intended to be written up for potential publication in </a:t>
            </a:r>
            <a:r>
              <a:rPr lang="en-US" sz="1600" i="1" dirty="0"/>
              <a:t>Scientific Reports </a:t>
            </a:r>
            <a:r>
              <a:rPr lang="en-US" sz="1600" dirty="0"/>
              <a:t>and possibly uploaded on a preprint repository.</a:t>
            </a:r>
          </a:p>
        </p:txBody>
      </p:sp>
      <p:pic>
        <p:nvPicPr>
          <p:cNvPr id="5" name="Picture 4">
            <a:extLst>
              <a:ext uri="{FF2B5EF4-FFF2-40B4-BE49-F238E27FC236}">
                <a16:creationId xmlns:a16="http://schemas.microsoft.com/office/drawing/2014/main" id="{1541969A-F4F8-3B48-8973-59CB53BB6897}"/>
              </a:ext>
            </a:extLst>
          </p:cNvPr>
          <p:cNvPicPr>
            <a:picLocks noChangeAspect="1"/>
          </p:cNvPicPr>
          <p:nvPr/>
        </p:nvPicPr>
        <p:blipFill>
          <a:blip r:embed="rId3"/>
          <a:stretch>
            <a:fillRect/>
          </a:stretch>
        </p:blipFill>
        <p:spPr>
          <a:xfrm>
            <a:off x="9770292" y="4266936"/>
            <a:ext cx="2321500" cy="1305844"/>
          </a:xfrm>
          <a:prstGeom prst="rect">
            <a:avLst/>
          </a:prstGeom>
        </p:spPr>
      </p:pic>
      <p:cxnSp>
        <p:nvCxnSpPr>
          <p:cNvPr id="14" name="Straight Connector 13">
            <a:extLst>
              <a:ext uri="{FF2B5EF4-FFF2-40B4-BE49-F238E27FC236}">
                <a16:creationId xmlns:a16="http://schemas.microsoft.com/office/drawing/2014/main" id="{17F091D9-DD58-6B47-BC32-F7C95CD77E14}"/>
              </a:ext>
            </a:extLst>
          </p:cNvPr>
          <p:cNvCxnSpPr>
            <a:cxnSpLocks/>
          </p:cNvCxnSpPr>
          <p:nvPr/>
        </p:nvCxnSpPr>
        <p:spPr>
          <a:xfrm flipV="1">
            <a:off x="-1" y="1397666"/>
            <a:ext cx="12192001" cy="260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BAA9B4B-2714-374B-9749-742EBE2D1EDF}"/>
              </a:ext>
            </a:extLst>
          </p:cNvPr>
          <p:cNvCxnSpPr>
            <a:cxnSpLocks/>
          </p:cNvCxnSpPr>
          <p:nvPr/>
        </p:nvCxnSpPr>
        <p:spPr>
          <a:xfrm flipV="1">
            <a:off x="0" y="3858357"/>
            <a:ext cx="12192000" cy="263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AEBB0B7-2B23-094B-A633-423B50D9C3E2}"/>
              </a:ext>
            </a:extLst>
          </p:cNvPr>
          <p:cNvCxnSpPr>
            <a:cxnSpLocks/>
          </p:cNvCxnSpPr>
          <p:nvPr/>
        </p:nvCxnSpPr>
        <p:spPr>
          <a:xfrm flipV="1">
            <a:off x="0" y="6086813"/>
            <a:ext cx="12192000" cy="263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132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 up of a map&#10;&#10;Description automatically generated">
            <a:extLst>
              <a:ext uri="{FF2B5EF4-FFF2-40B4-BE49-F238E27FC236}">
                <a16:creationId xmlns:a16="http://schemas.microsoft.com/office/drawing/2014/main" id="{D8CC32C2-0BA7-284D-9025-653610D0A823}"/>
              </a:ext>
            </a:extLst>
          </p:cNvPr>
          <p:cNvPicPr>
            <a:picLocks noChangeAspect="1"/>
          </p:cNvPicPr>
          <p:nvPr/>
        </p:nvPicPr>
        <p:blipFill>
          <a:blip r:embed="rId2"/>
          <a:stretch>
            <a:fillRect/>
          </a:stretch>
        </p:blipFill>
        <p:spPr>
          <a:xfrm>
            <a:off x="1215590" y="0"/>
            <a:ext cx="9760820" cy="6858000"/>
          </a:xfrm>
          <a:prstGeom prst="rect">
            <a:avLst/>
          </a:prstGeom>
        </p:spPr>
      </p:pic>
      <p:sp>
        <p:nvSpPr>
          <p:cNvPr id="3" name="Title 1">
            <a:extLst>
              <a:ext uri="{FF2B5EF4-FFF2-40B4-BE49-F238E27FC236}">
                <a16:creationId xmlns:a16="http://schemas.microsoft.com/office/drawing/2014/main" id="{EC32A76B-683B-4740-92E0-39DAF21AE708}"/>
              </a:ext>
            </a:extLst>
          </p:cNvPr>
          <p:cNvSpPr>
            <a:spLocks noGrp="1"/>
          </p:cNvSpPr>
          <p:nvPr>
            <p:ph type="title"/>
          </p:nvPr>
        </p:nvSpPr>
        <p:spPr>
          <a:xfrm>
            <a:off x="0" y="-320675"/>
            <a:ext cx="10515600" cy="1325563"/>
          </a:xfrm>
        </p:spPr>
        <p:txBody>
          <a:bodyPr/>
          <a:lstStyle/>
          <a:p>
            <a:r>
              <a:rPr lang="en-US" dirty="0"/>
              <a:t>Cases</a:t>
            </a:r>
          </a:p>
        </p:txBody>
      </p:sp>
      <p:sp>
        <p:nvSpPr>
          <p:cNvPr id="4" name="Title 1">
            <a:extLst>
              <a:ext uri="{FF2B5EF4-FFF2-40B4-BE49-F238E27FC236}">
                <a16:creationId xmlns:a16="http://schemas.microsoft.com/office/drawing/2014/main" id="{37DF3E29-75ED-054F-AC6E-CBD1D2FC49F6}"/>
              </a:ext>
            </a:extLst>
          </p:cNvPr>
          <p:cNvSpPr txBox="1">
            <a:spLocks/>
          </p:cNvSpPr>
          <p:nvPr/>
        </p:nvSpPr>
        <p:spPr>
          <a:xfrm>
            <a:off x="9450605" y="1235528"/>
            <a:ext cx="2129990" cy="723901"/>
          </a:xfrm>
          <a:prstGeom prst="rect">
            <a:avLst/>
          </a:prstGeom>
          <a:solidFill>
            <a:schemeClr val="bg1">
              <a:lumMod val="6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t>Would it make sense to remove time?</a:t>
            </a:r>
          </a:p>
        </p:txBody>
      </p:sp>
    </p:spTree>
    <p:extLst>
      <p:ext uri="{BB962C8B-B14F-4D97-AF65-F5344CB8AC3E}">
        <p14:creationId xmlns:p14="http://schemas.microsoft.com/office/powerpoint/2010/main" val="375067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map&#10;&#10;Description automatically generated">
            <a:extLst>
              <a:ext uri="{FF2B5EF4-FFF2-40B4-BE49-F238E27FC236}">
                <a16:creationId xmlns:a16="http://schemas.microsoft.com/office/drawing/2014/main" id="{FAE7BCD9-228B-EA44-83BD-5DD456631476}"/>
              </a:ext>
            </a:extLst>
          </p:cNvPr>
          <p:cNvPicPr>
            <a:picLocks noChangeAspect="1"/>
          </p:cNvPicPr>
          <p:nvPr/>
        </p:nvPicPr>
        <p:blipFill>
          <a:blip r:embed="rId2"/>
          <a:stretch>
            <a:fillRect/>
          </a:stretch>
        </p:blipFill>
        <p:spPr>
          <a:xfrm>
            <a:off x="1215590" y="0"/>
            <a:ext cx="9760820" cy="6858000"/>
          </a:xfrm>
          <a:prstGeom prst="rect">
            <a:avLst/>
          </a:prstGeom>
        </p:spPr>
      </p:pic>
      <p:sp>
        <p:nvSpPr>
          <p:cNvPr id="3" name="Title 1">
            <a:extLst>
              <a:ext uri="{FF2B5EF4-FFF2-40B4-BE49-F238E27FC236}">
                <a16:creationId xmlns:a16="http://schemas.microsoft.com/office/drawing/2014/main" id="{E7B9E879-5D1F-A94E-ACFF-FF757C674E62}"/>
              </a:ext>
            </a:extLst>
          </p:cNvPr>
          <p:cNvSpPr>
            <a:spLocks noGrp="1"/>
          </p:cNvSpPr>
          <p:nvPr>
            <p:ph type="title"/>
          </p:nvPr>
        </p:nvSpPr>
        <p:spPr>
          <a:xfrm>
            <a:off x="0" y="-320675"/>
            <a:ext cx="10515600" cy="1325563"/>
          </a:xfrm>
        </p:spPr>
        <p:txBody>
          <a:bodyPr/>
          <a:lstStyle/>
          <a:p>
            <a:r>
              <a:rPr lang="en-US" dirty="0"/>
              <a:t>Cases</a:t>
            </a:r>
          </a:p>
        </p:txBody>
      </p:sp>
    </p:spTree>
    <p:extLst>
      <p:ext uri="{BB962C8B-B14F-4D97-AF65-F5344CB8AC3E}">
        <p14:creationId xmlns:p14="http://schemas.microsoft.com/office/powerpoint/2010/main" val="1455615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3612-1D31-254E-B3E4-7263DD19F2B2}"/>
              </a:ext>
            </a:extLst>
          </p:cNvPr>
          <p:cNvSpPr>
            <a:spLocks noGrp="1"/>
          </p:cNvSpPr>
          <p:nvPr>
            <p:ph type="title"/>
          </p:nvPr>
        </p:nvSpPr>
        <p:spPr/>
        <p:txBody>
          <a:bodyPr/>
          <a:lstStyle/>
          <a:p>
            <a:r>
              <a:rPr lang="en-US" dirty="0"/>
              <a:t>Model Type – Discussion Topics</a:t>
            </a:r>
          </a:p>
        </p:txBody>
      </p:sp>
      <p:sp>
        <p:nvSpPr>
          <p:cNvPr id="3" name="Content Placeholder 2">
            <a:extLst>
              <a:ext uri="{FF2B5EF4-FFF2-40B4-BE49-F238E27FC236}">
                <a16:creationId xmlns:a16="http://schemas.microsoft.com/office/drawing/2014/main" id="{76E639A3-E779-614D-BA19-A7E737C0F26D}"/>
              </a:ext>
            </a:extLst>
          </p:cNvPr>
          <p:cNvSpPr>
            <a:spLocks noGrp="1"/>
          </p:cNvSpPr>
          <p:nvPr>
            <p:ph idx="1"/>
          </p:nvPr>
        </p:nvSpPr>
        <p:spPr>
          <a:xfrm>
            <a:off x="838200" y="1825625"/>
            <a:ext cx="10515600" cy="4667250"/>
          </a:xfrm>
        </p:spPr>
        <p:txBody>
          <a:bodyPr>
            <a:normAutofit fontScale="85000" lnSpcReduction="20000"/>
          </a:bodyPr>
          <a:lstStyle/>
          <a:p>
            <a:pPr marL="0" indent="0">
              <a:lnSpc>
                <a:spcPct val="120000"/>
              </a:lnSpc>
              <a:spcBef>
                <a:spcPts val="0"/>
              </a:spcBef>
              <a:buNone/>
            </a:pPr>
            <a:r>
              <a:rPr lang="en-US" b="1" dirty="0"/>
              <a:t>Decision Tree</a:t>
            </a:r>
            <a:endParaRPr lang="en-US" dirty="0"/>
          </a:p>
          <a:p>
            <a:r>
              <a:rPr lang="en-US" dirty="0"/>
              <a:t>Random forest has been working well – any other model types we should be trying? </a:t>
            </a:r>
          </a:p>
          <a:p>
            <a:r>
              <a:rPr lang="en-US" dirty="0"/>
              <a:t>Add random forest jackknife confidence intervals for prediction</a:t>
            </a:r>
          </a:p>
          <a:p>
            <a:r>
              <a:rPr lang="en-US" dirty="0"/>
              <a:t>Explore past variable importance – the cutoff points that push counts in a certain direction</a:t>
            </a:r>
          </a:p>
          <a:p>
            <a:r>
              <a:rPr lang="en-US" dirty="0"/>
              <a:t>Leave-one-country-out cross validation decisions tree models for cases, deaths, and transmission rates</a:t>
            </a:r>
          </a:p>
          <a:p>
            <a:pPr lvl="1"/>
            <a:r>
              <a:rPr lang="en-US" dirty="0"/>
              <a:t>Is this an okay method? Are we overfitting in any way?</a:t>
            </a:r>
          </a:p>
          <a:p>
            <a:pPr lvl="1"/>
            <a:r>
              <a:rPr lang="en-US" dirty="0"/>
              <a:t>How should we be dealing with NA datapoints?</a:t>
            </a:r>
          </a:p>
          <a:p>
            <a:pPr lvl="1"/>
            <a:r>
              <a:rPr lang="en-US" dirty="0"/>
              <a:t>How many lag factors… 10?</a:t>
            </a:r>
          </a:p>
          <a:p>
            <a:pPr lvl="1"/>
            <a:r>
              <a:rPr lang="en-US" dirty="0"/>
              <a:t>Length of forecasting?</a:t>
            </a:r>
          </a:p>
          <a:p>
            <a:r>
              <a:rPr lang="en-US" dirty="0"/>
              <a:t>It would be awesome if we could expand this to all 50 US states as well…</a:t>
            </a:r>
          </a:p>
          <a:p>
            <a:r>
              <a:rPr lang="en-US" dirty="0"/>
              <a:t>Writeup/Publication timeline?</a:t>
            </a:r>
          </a:p>
        </p:txBody>
      </p:sp>
    </p:spTree>
    <p:extLst>
      <p:ext uri="{BB962C8B-B14F-4D97-AF65-F5344CB8AC3E}">
        <p14:creationId xmlns:p14="http://schemas.microsoft.com/office/powerpoint/2010/main" val="648780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E079-CCB5-2048-8F7C-73EC145702F9}"/>
              </a:ext>
            </a:extLst>
          </p:cNvPr>
          <p:cNvSpPr>
            <a:spLocks noGrp="1"/>
          </p:cNvSpPr>
          <p:nvPr>
            <p:ph type="title"/>
          </p:nvPr>
        </p:nvSpPr>
        <p:spPr>
          <a:xfrm>
            <a:off x="838200" y="218961"/>
            <a:ext cx="10515600" cy="1325563"/>
          </a:xfrm>
        </p:spPr>
        <p:txBody>
          <a:bodyPr/>
          <a:lstStyle/>
          <a:p>
            <a:r>
              <a:rPr lang="en-US" dirty="0"/>
              <a:t>Dynamic Variables</a:t>
            </a:r>
          </a:p>
        </p:txBody>
      </p:sp>
      <p:sp>
        <p:nvSpPr>
          <p:cNvPr id="3" name="Content Placeholder 2">
            <a:extLst>
              <a:ext uri="{FF2B5EF4-FFF2-40B4-BE49-F238E27FC236}">
                <a16:creationId xmlns:a16="http://schemas.microsoft.com/office/drawing/2014/main" id="{CB2B0FE3-E7E5-2246-BD9E-337021265352}"/>
              </a:ext>
            </a:extLst>
          </p:cNvPr>
          <p:cNvSpPr>
            <a:spLocks noGrp="1"/>
          </p:cNvSpPr>
          <p:nvPr>
            <p:ph idx="1"/>
          </p:nvPr>
        </p:nvSpPr>
        <p:spPr>
          <a:xfrm>
            <a:off x="707572" y="1322161"/>
            <a:ext cx="10776856" cy="5010603"/>
          </a:xfrm>
        </p:spPr>
        <p:txBody>
          <a:bodyPr>
            <a:noAutofit/>
          </a:bodyPr>
          <a:lstStyle/>
          <a:p>
            <a:pPr marL="0" indent="0">
              <a:lnSpc>
                <a:spcPct val="120000"/>
              </a:lnSpc>
              <a:spcBef>
                <a:spcPts val="0"/>
              </a:spcBef>
              <a:buNone/>
            </a:pPr>
            <a:r>
              <a:rPr lang="en-US" sz="1400" b="1" dirty="0"/>
              <a:t>N cases per 100 million people</a:t>
            </a:r>
          </a:p>
          <a:p>
            <a:pPr marL="0" indent="0">
              <a:lnSpc>
                <a:spcPct val="120000"/>
              </a:lnSpc>
              <a:spcBef>
                <a:spcPts val="0"/>
              </a:spcBef>
              <a:buNone/>
            </a:pPr>
            <a:r>
              <a:rPr lang="en-US" sz="1400" b="1" dirty="0">
                <a:solidFill>
                  <a:schemeClr val="accent4">
                    <a:lumMod val="50000"/>
                  </a:schemeClr>
                </a:solidFill>
              </a:rPr>
              <a:t>R0</a:t>
            </a:r>
            <a:br>
              <a:rPr lang="en-US" sz="1400" dirty="0">
                <a:solidFill>
                  <a:schemeClr val="accent4">
                    <a:lumMod val="50000"/>
                  </a:schemeClr>
                </a:solidFill>
              </a:rPr>
            </a:br>
            <a:r>
              <a:rPr lang="en-US" sz="1400" b="1" dirty="0"/>
              <a:t>N deaths per 100 million people</a:t>
            </a:r>
            <a:br>
              <a:rPr lang="en-US" sz="1400" dirty="0"/>
            </a:br>
            <a:r>
              <a:rPr lang="en-US" sz="1400" b="1" dirty="0" err="1"/>
              <a:t>Social_Distancing</a:t>
            </a:r>
            <a:r>
              <a:rPr lang="en-US" sz="1400" dirty="0"/>
              <a:t>: 0 = No social distancing measures implemented 1 = Large gatherings banned (e.g. concerts, sporting events, conferences) 2 = Mid-sized gatherings are voluntarily closed (e.g.,, universities, workplaces) 3 = Service industries are closed (e.g., restaurants and pubs) 4 = Shelter-in-place orders for non-essential workers (e.g., NY and California on March 20th) 5 = Lockdown except for shopping</a:t>
            </a:r>
            <a:br>
              <a:rPr lang="en-US" sz="1400" dirty="0"/>
            </a:br>
            <a:r>
              <a:rPr lang="en-US" sz="1400" b="1" dirty="0" err="1"/>
              <a:t>Quaranting_Cases</a:t>
            </a:r>
            <a:r>
              <a:rPr lang="en-US" sz="1400" dirty="0"/>
              <a:t>: 0 = No action is taken to quarantine cases 1 = Infected individuals are quarantined 2 = Households of infected individuals are quarantined 3 = Others in contact with infected individuals are tracked and then quarantined</a:t>
            </a:r>
            <a:br>
              <a:rPr lang="en-US" sz="1400" dirty="0"/>
            </a:br>
            <a:r>
              <a:rPr lang="en-US" sz="1400" b="1" dirty="0" err="1"/>
              <a:t>Close_Border</a:t>
            </a:r>
            <a:r>
              <a:rPr lang="en-US" sz="1400" dirty="0"/>
              <a:t>: 0 = No restrictions at the border 1 = Closed to hotspots (e.g. US closing to china) 2 = Closed to multiple highly infected countries 3 = Closed except for essential travel 4 = Closed fully</a:t>
            </a:r>
          </a:p>
          <a:p>
            <a:pPr marL="0" indent="0">
              <a:lnSpc>
                <a:spcPct val="120000"/>
              </a:lnSpc>
              <a:spcBef>
                <a:spcPts val="0"/>
              </a:spcBef>
              <a:buNone/>
            </a:pPr>
            <a:endParaRPr lang="en-US" sz="1400" dirty="0"/>
          </a:p>
          <a:p>
            <a:pPr marL="0" indent="0">
              <a:lnSpc>
                <a:spcPct val="120000"/>
              </a:lnSpc>
              <a:spcBef>
                <a:spcPts val="0"/>
              </a:spcBef>
              <a:buNone/>
            </a:pPr>
            <a:r>
              <a:rPr lang="en-US" sz="1400" dirty="0">
                <a:solidFill>
                  <a:schemeClr val="accent1"/>
                </a:solidFill>
              </a:rPr>
              <a:t>https://</a:t>
            </a:r>
            <a:r>
              <a:rPr lang="en-US" sz="1400" dirty="0" err="1">
                <a:solidFill>
                  <a:schemeClr val="accent1"/>
                </a:solidFill>
              </a:rPr>
              <a:t>www.google.com</a:t>
            </a:r>
            <a:r>
              <a:rPr lang="en-US" sz="1400" dirty="0">
                <a:solidFill>
                  <a:schemeClr val="accent1"/>
                </a:solidFill>
              </a:rPr>
              <a:t>/covid19/mobility/</a:t>
            </a:r>
          </a:p>
          <a:p>
            <a:pPr marL="0" indent="0">
              <a:lnSpc>
                <a:spcPct val="120000"/>
              </a:lnSpc>
              <a:spcBef>
                <a:spcPts val="0"/>
              </a:spcBef>
              <a:buNone/>
            </a:pPr>
            <a:r>
              <a:rPr lang="en-US" sz="1400" dirty="0"/>
              <a:t>Google Mobility Report for % decrease in mobility for the following areas by date</a:t>
            </a:r>
          </a:p>
          <a:p>
            <a:pPr>
              <a:lnSpc>
                <a:spcPct val="120000"/>
              </a:lnSpc>
              <a:spcBef>
                <a:spcPts val="0"/>
              </a:spcBef>
            </a:pPr>
            <a:r>
              <a:rPr lang="en-US" sz="1400" b="1" dirty="0" err="1"/>
              <a:t>Grocery_pharmacy</a:t>
            </a:r>
            <a:r>
              <a:rPr lang="en-US" sz="1400" b="1" dirty="0"/>
              <a:t> </a:t>
            </a:r>
          </a:p>
          <a:p>
            <a:pPr>
              <a:lnSpc>
                <a:spcPct val="120000"/>
              </a:lnSpc>
              <a:spcBef>
                <a:spcPts val="0"/>
              </a:spcBef>
            </a:pPr>
            <a:r>
              <a:rPr lang="en-US" sz="1400" b="1" dirty="0"/>
              <a:t>Parks</a:t>
            </a:r>
          </a:p>
          <a:p>
            <a:pPr>
              <a:lnSpc>
                <a:spcPct val="120000"/>
              </a:lnSpc>
              <a:spcBef>
                <a:spcPts val="0"/>
              </a:spcBef>
            </a:pPr>
            <a:r>
              <a:rPr lang="en-US" sz="1400" b="1" dirty="0"/>
              <a:t>Residential</a:t>
            </a:r>
          </a:p>
          <a:p>
            <a:pPr>
              <a:lnSpc>
                <a:spcPct val="120000"/>
              </a:lnSpc>
              <a:spcBef>
                <a:spcPts val="0"/>
              </a:spcBef>
            </a:pPr>
            <a:r>
              <a:rPr lang="en-US" sz="1400" b="1" dirty="0" err="1"/>
              <a:t>Retail_recreation</a:t>
            </a:r>
            <a:endParaRPr lang="en-US" sz="1400" b="1" dirty="0"/>
          </a:p>
          <a:p>
            <a:pPr>
              <a:lnSpc>
                <a:spcPct val="120000"/>
              </a:lnSpc>
              <a:spcBef>
                <a:spcPts val="0"/>
              </a:spcBef>
            </a:pPr>
            <a:r>
              <a:rPr lang="en-US" sz="1400" b="1" dirty="0" err="1"/>
              <a:t>Transit_stations</a:t>
            </a:r>
            <a:endParaRPr lang="en-US" sz="1400" b="1" dirty="0"/>
          </a:p>
          <a:p>
            <a:pPr>
              <a:lnSpc>
                <a:spcPct val="120000"/>
              </a:lnSpc>
              <a:spcBef>
                <a:spcPts val="0"/>
              </a:spcBef>
            </a:pPr>
            <a:r>
              <a:rPr lang="en-US" sz="1400" b="1" dirty="0"/>
              <a:t>Workplaces</a:t>
            </a:r>
          </a:p>
        </p:txBody>
      </p:sp>
      <p:sp>
        <p:nvSpPr>
          <p:cNvPr id="4" name="Rectangle 3">
            <a:extLst>
              <a:ext uri="{FF2B5EF4-FFF2-40B4-BE49-F238E27FC236}">
                <a16:creationId xmlns:a16="http://schemas.microsoft.com/office/drawing/2014/main" id="{8CFD3B22-395A-1449-B393-544B6B2455AB}"/>
              </a:ext>
            </a:extLst>
          </p:cNvPr>
          <p:cNvSpPr/>
          <p:nvPr/>
        </p:nvSpPr>
        <p:spPr>
          <a:xfrm>
            <a:off x="7173687" y="106816"/>
            <a:ext cx="3080657" cy="5166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 the model</a:t>
            </a:r>
          </a:p>
        </p:txBody>
      </p:sp>
      <p:sp>
        <p:nvSpPr>
          <p:cNvPr id="5" name="Rectangle 4">
            <a:extLst>
              <a:ext uri="{FF2B5EF4-FFF2-40B4-BE49-F238E27FC236}">
                <a16:creationId xmlns:a16="http://schemas.microsoft.com/office/drawing/2014/main" id="{E35D9E41-6761-3249-8507-47058F3BFB2B}"/>
              </a:ext>
            </a:extLst>
          </p:cNvPr>
          <p:cNvSpPr/>
          <p:nvPr/>
        </p:nvSpPr>
        <p:spPr>
          <a:xfrm>
            <a:off x="7173687" y="623434"/>
            <a:ext cx="3080657" cy="516618"/>
          </a:xfrm>
          <a:prstGeom prst="rect">
            <a:avLst/>
          </a:prstGeom>
          <a:solidFill>
            <a:schemeClr val="accent4">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Soon to be in the model</a:t>
            </a:r>
          </a:p>
        </p:txBody>
      </p:sp>
      <p:pic>
        <p:nvPicPr>
          <p:cNvPr id="6" name="Picture 5">
            <a:extLst>
              <a:ext uri="{FF2B5EF4-FFF2-40B4-BE49-F238E27FC236}">
                <a16:creationId xmlns:a16="http://schemas.microsoft.com/office/drawing/2014/main" id="{03DAC2F3-7022-DF4A-81AB-AC423DEC9558}"/>
              </a:ext>
            </a:extLst>
          </p:cNvPr>
          <p:cNvPicPr>
            <a:picLocks noChangeAspect="1"/>
          </p:cNvPicPr>
          <p:nvPr/>
        </p:nvPicPr>
        <p:blipFill>
          <a:blip r:embed="rId2"/>
          <a:stretch>
            <a:fillRect/>
          </a:stretch>
        </p:blipFill>
        <p:spPr>
          <a:xfrm>
            <a:off x="6917351" y="3970398"/>
            <a:ext cx="4436450" cy="2780786"/>
          </a:xfrm>
          <a:prstGeom prst="rect">
            <a:avLst/>
          </a:prstGeom>
        </p:spPr>
      </p:pic>
      <p:sp>
        <p:nvSpPr>
          <p:cNvPr id="7" name="Title 1">
            <a:extLst>
              <a:ext uri="{FF2B5EF4-FFF2-40B4-BE49-F238E27FC236}">
                <a16:creationId xmlns:a16="http://schemas.microsoft.com/office/drawing/2014/main" id="{A3FA6ECF-A3DF-124F-A2E8-D7F148FB900F}"/>
              </a:ext>
            </a:extLst>
          </p:cNvPr>
          <p:cNvSpPr txBox="1">
            <a:spLocks/>
          </p:cNvSpPr>
          <p:nvPr/>
        </p:nvSpPr>
        <p:spPr>
          <a:xfrm rot="16200000">
            <a:off x="-667771" y="2518856"/>
            <a:ext cx="2316503" cy="4341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t>With Time Lags</a:t>
            </a:r>
          </a:p>
        </p:txBody>
      </p:sp>
    </p:spTree>
    <p:extLst>
      <p:ext uri="{BB962C8B-B14F-4D97-AF65-F5344CB8AC3E}">
        <p14:creationId xmlns:p14="http://schemas.microsoft.com/office/powerpoint/2010/main" val="3753804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E079-CCB5-2048-8F7C-73EC145702F9}"/>
              </a:ext>
            </a:extLst>
          </p:cNvPr>
          <p:cNvSpPr>
            <a:spLocks noGrp="1"/>
          </p:cNvSpPr>
          <p:nvPr>
            <p:ph type="title"/>
          </p:nvPr>
        </p:nvSpPr>
        <p:spPr>
          <a:xfrm>
            <a:off x="838200" y="190953"/>
            <a:ext cx="10515600" cy="1325563"/>
          </a:xfrm>
        </p:spPr>
        <p:txBody>
          <a:bodyPr/>
          <a:lstStyle/>
          <a:p>
            <a:r>
              <a:rPr lang="en-US" dirty="0"/>
              <a:t>Static Variables</a:t>
            </a:r>
          </a:p>
        </p:txBody>
      </p:sp>
      <p:sp>
        <p:nvSpPr>
          <p:cNvPr id="3" name="Content Placeholder 2">
            <a:extLst>
              <a:ext uri="{FF2B5EF4-FFF2-40B4-BE49-F238E27FC236}">
                <a16:creationId xmlns:a16="http://schemas.microsoft.com/office/drawing/2014/main" id="{CB2B0FE3-E7E5-2246-BD9E-337021265352}"/>
              </a:ext>
            </a:extLst>
          </p:cNvPr>
          <p:cNvSpPr>
            <a:spLocks noGrp="1"/>
          </p:cNvSpPr>
          <p:nvPr>
            <p:ph idx="1"/>
          </p:nvPr>
        </p:nvSpPr>
        <p:spPr>
          <a:xfrm>
            <a:off x="304800" y="1351643"/>
            <a:ext cx="11049000" cy="5141232"/>
          </a:xfrm>
        </p:spPr>
        <p:txBody>
          <a:bodyPr>
            <a:noAutofit/>
          </a:bodyPr>
          <a:lstStyle/>
          <a:p>
            <a:pPr marL="0" indent="0">
              <a:lnSpc>
                <a:spcPct val="100000"/>
              </a:lnSpc>
              <a:spcBef>
                <a:spcPts val="0"/>
              </a:spcBef>
              <a:buNone/>
            </a:pPr>
            <a:r>
              <a:rPr lang="en-US" sz="1100" b="1" dirty="0" err="1"/>
              <a:t>PopulationStructures</a:t>
            </a:r>
            <a:r>
              <a:rPr lang="en-US" sz="1100" dirty="0"/>
              <a:t>:  % in each of 0-14 years (children), 15-24 years (early working age), 25-54 years (prime working age), 55-64 years (mature working age), 65 years and over (elderly)</a:t>
            </a:r>
            <a:br>
              <a:rPr lang="en-US" sz="1100" dirty="0"/>
            </a:br>
            <a:r>
              <a:rPr lang="en-US" sz="1100" b="1" dirty="0">
                <a:solidFill>
                  <a:schemeClr val="accent4">
                    <a:lumMod val="50000"/>
                  </a:schemeClr>
                </a:solidFill>
              </a:rPr>
              <a:t>KG map linked to latitude/longitude</a:t>
            </a:r>
            <a:r>
              <a:rPr lang="en-US" sz="1100" dirty="0">
                <a:solidFill>
                  <a:schemeClr val="accent4">
                    <a:lumMod val="50000"/>
                  </a:schemeClr>
                </a:solidFill>
              </a:rPr>
              <a:t>: consider climate/seasonality differences between countries</a:t>
            </a:r>
          </a:p>
          <a:p>
            <a:pPr marL="0" indent="0">
              <a:lnSpc>
                <a:spcPct val="100000"/>
              </a:lnSpc>
              <a:spcBef>
                <a:spcPts val="0"/>
              </a:spcBef>
              <a:buNone/>
            </a:pPr>
            <a:r>
              <a:rPr lang="en-US" sz="1100" b="1" dirty="0">
                <a:solidFill>
                  <a:schemeClr val="accent4">
                    <a:lumMod val="50000"/>
                  </a:schemeClr>
                </a:solidFill>
              </a:rPr>
              <a:t>Population Density</a:t>
            </a:r>
            <a:r>
              <a:rPr lang="en-US" sz="1100" dirty="0">
                <a:solidFill>
                  <a:schemeClr val="accent4">
                    <a:lumMod val="50000"/>
                  </a:schemeClr>
                </a:solidFill>
              </a:rPr>
              <a:t>: per </a:t>
            </a:r>
            <a:r>
              <a:rPr lang="en-US" sz="1100" dirty="0" err="1">
                <a:solidFill>
                  <a:schemeClr val="accent4">
                    <a:lumMod val="50000"/>
                  </a:schemeClr>
                </a:solidFill>
              </a:rPr>
              <a:t>sq</a:t>
            </a:r>
            <a:r>
              <a:rPr lang="en-US" sz="1100" dirty="0">
                <a:solidFill>
                  <a:schemeClr val="accent4">
                    <a:lumMod val="50000"/>
                  </a:schemeClr>
                </a:solidFill>
              </a:rPr>
              <a:t> km</a:t>
            </a:r>
          </a:p>
          <a:p>
            <a:pPr marL="0" indent="0">
              <a:lnSpc>
                <a:spcPct val="100000"/>
              </a:lnSpc>
              <a:spcBef>
                <a:spcPts val="0"/>
              </a:spcBef>
              <a:buNone/>
            </a:pPr>
            <a:r>
              <a:rPr lang="en-US" sz="1100" b="1" dirty="0">
                <a:solidFill>
                  <a:schemeClr val="accent4">
                    <a:lumMod val="50000"/>
                  </a:schemeClr>
                </a:solidFill>
              </a:rPr>
              <a:t>CVD prevalence</a:t>
            </a:r>
          </a:p>
          <a:p>
            <a:pPr marL="0" indent="0">
              <a:lnSpc>
                <a:spcPct val="100000"/>
              </a:lnSpc>
              <a:spcBef>
                <a:spcPts val="0"/>
              </a:spcBef>
              <a:buNone/>
            </a:pPr>
            <a:r>
              <a:rPr lang="en-US" sz="1100" b="1" dirty="0">
                <a:solidFill>
                  <a:schemeClr val="accent4">
                    <a:lumMod val="50000"/>
                  </a:schemeClr>
                </a:solidFill>
              </a:rPr>
              <a:t>CHD prevalence</a:t>
            </a:r>
          </a:p>
          <a:p>
            <a:pPr marL="0" indent="0">
              <a:lnSpc>
                <a:spcPct val="100000"/>
              </a:lnSpc>
              <a:spcBef>
                <a:spcPts val="0"/>
              </a:spcBef>
              <a:buNone/>
            </a:pPr>
            <a:r>
              <a:rPr lang="en-US" sz="1100" b="1" dirty="0">
                <a:solidFill>
                  <a:schemeClr val="accent4">
                    <a:lumMod val="50000"/>
                  </a:schemeClr>
                </a:solidFill>
              </a:rPr>
              <a:t>Diabetes prevalence</a:t>
            </a:r>
          </a:p>
          <a:p>
            <a:pPr marL="0" indent="0">
              <a:lnSpc>
                <a:spcPct val="100000"/>
              </a:lnSpc>
              <a:spcBef>
                <a:spcPts val="0"/>
              </a:spcBef>
              <a:buNone/>
            </a:pPr>
            <a:r>
              <a:rPr lang="en-US" sz="1100" b="1" dirty="0">
                <a:solidFill>
                  <a:schemeClr val="accent4">
                    <a:lumMod val="50000"/>
                  </a:schemeClr>
                </a:solidFill>
              </a:rPr>
              <a:t>Asthma prevalence</a:t>
            </a:r>
          </a:p>
          <a:p>
            <a:pPr marL="0" indent="0">
              <a:lnSpc>
                <a:spcPct val="100000"/>
              </a:lnSpc>
              <a:spcBef>
                <a:spcPts val="0"/>
              </a:spcBef>
              <a:buNone/>
            </a:pPr>
            <a:r>
              <a:rPr lang="en-US" sz="1100" b="1" dirty="0">
                <a:solidFill>
                  <a:schemeClr val="accent4">
                    <a:lumMod val="50000"/>
                  </a:schemeClr>
                </a:solidFill>
              </a:rPr>
              <a:t>Allergy prevalence</a:t>
            </a:r>
            <a:br>
              <a:rPr lang="en-US" sz="1100" dirty="0"/>
            </a:br>
            <a:r>
              <a:rPr lang="en-US" sz="1100" b="1" dirty="0" err="1"/>
              <a:t>PopulationGrowthRate</a:t>
            </a:r>
            <a:r>
              <a:rPr lang="en-US" sz="1100" dirty="0"/>
              <a:t>: population growth rate is an interesting metric</a:t>
            </a:r>
            <a:br>
              <a:rPr lang="en-US" sz="1100" dirty="0"/>
            </a:br>
            <a:r>
              <a:rPr lang="en-US" sz="1100" b="1" dirty="0" err="1"/>
              <a:t>PopulationSmoking</a:t>
            </a:r>
            <a:r>
              <a:rPr lang="en-US" sz="1100" dirty="0"/>
              <a:t>: % smokers</a:t>
            </a:r>
            <a:br>
              <a:rPr lang="en-US" sz="1100" dirty="0"/>
            </a:br>
            <a:r>
              <a:rPr lang="en-US" sz="1100" b="1" dirty="0"/>
              <a:t>GINI index</a:t>
            </a:r>
            <a:r>
              <a:rPr lang="en-US" sz="1100" dirty="0"/>
              <a:t>: a measure of the distribution of income across income percentiles in a population</a:t>
            </a:r>
            <a:br>
              <a:rPr lang="en-US" sz="1100" dirty="0"/>
            </a:br>
            <a:r>
              <a:rPr lang="en-US" sz="1100" b="1" dirty="0"/>
              <a:t>Urbanization</a:t>
            </a:r>
            <a:r>
              <a:rPr lang="en-US" sz="1100" dirty="0"/>
              <a:t>: % urban vs rural</a:t>
            </a:r>
            <a:br>
              <a:rPr lang="en-US" sz="1100" dirty="0"/>
            </a:br>
            <a:r>
              <a:rPr lang="en-US" sz="1100" b="1" dirty="0" err="1"/>
              <a:t>HouseholdStructure</a:t>
            </a:r>
            <a:r>
              <a:rPr lang="en-US" sz="1100" dirty="0"/>
              <a:t>: how many people per household? multigenerational?</a:t>
            </a:r>
            <a:br>
              <a:rPr lang="en-US" sz="1100" dirty="0"/>
            </a:br>
            <a:r>
              <a:rPr lang="en-US" sz="1100" b="1" dirty="0" err="1"/>
              <a:t>EFindex</a:t>
            </a:r>
            <a:r>
              <a:rPr lang="en-US" sz="1100" dirty="0"/>
              <a:t>: ethnic fractionalization index describing diversity within a country's population</a:t>
            </a:r>
            <a:br>
              <a:rPr lang="en-US" sz="1100" dirty="0"/>
            </a:br>
            <a:r>
              <a:rPr lang="en-US" sz="1100" b="1" dirty="0"/>
              <a:t>Prevent</a:t>
            </a:r>
            <a:r>
              <a:rPr lang="en-US" sz="1100" dirty="0"/>
              <a:t>: GHS index for prevention of the emergence or release of pathogens</a:t>
            </a:r>
            <a:br>
              <a:rPr lang="en-US" sz="1100" dirty="0"/>
            </a:br>
            <a:r>
              <a:rPr lang="en-US" sz="1100" b="1" dirty="0"/>
              <a:t>Detect</a:t>
            </a:r>
            <a:r>
              <a:rPr lang="en-US" sz="1100" dirty="0"/>
              <a:t>: GHS index for early detection and reporting for epidemics of potential international concern</a:t>
            </a:r>
            <a:br>
              <a:rPr lang="en-US" sz="1100" dirty="0"/>
            </a:br>
            <a:r>
              <a:rPr lang="en-US" sz="1100" b="1" dirty="0"/>
              <a:t>Respond</a:t>
            </a:r>
            <a:r>
              <a:rPr lang="en-US" sz="1100" dirty="0"/>
              <a:t>: GHS index for rapid response to and mitigation of the spread of an epidemic</a:t>
            </a:r>
            <a:br>
              <a:rPr lang="en-US" sz="1100" dirty="0"/>
            </a:br>
            <a:r>
              <a:rPr lang="en-US" sz="1100" b="1" dirty="0"/>
              <a:t>Health</a:t>
            </a:r>
            <a:r>
              <a:rPr lang="en-US" sz="1100" dirty="0"/>
              <a:t>: GHS index for sufficient and robust health sector to treat the sick and protect health workers</a:t>
            </a:r>
            <a:br>
              <a:rPr lang="en-US" sz="1100" dirty="0"/>
            </a:br>
            <a:r>
              <a:rPr lang="en-US" sz="1100" b="1" dirty="0"/>
              <a:t>Norms</a:t>
            </a:r>
            <a:r>
              <a:rPr lang="en-US" sz="1100" dirty="0"/>
              <a:t>: GHS index for commitments to improving national capacity, financing plans to address gaps and adherence to global norms</a:t>
            </a:r>
            <a:br>
              <a:rPr lang="en-US" sz="1100" dirty="0"/>
            </a:br>
            <a:r>
              <a:rPr lang="en-US" sz="1100" b="1" dirty="0"/>
              <a:t>Risk</a:t>
            </a:r>
            <a:r>
              <a:rPr lang="en-US" sz="1100" dirty="0"/>
              <a:t>: GHS index for overall risk environment and country vulnerability to biological threats</a:t>
            </a:r>
            <a:br>
              <a:rPr lang="en-US" sz="1100" dirty="0"/>
            </a:br>
            <a:r>
              <a:rPr lang="en-US" sz="1100" b="1" dirty="0" err="1"/>
              <a:t>GDP_bill</a:t>
            </a:r>
            <a:r>
              <a:rPr lang="en-US" sz="1100" dirty="0"/>
              <a:t>: GDP in billions of USD</a:t>
            </a:r>
            <a:br>
              <a:rPr lang="en-US" sz="1100" dirty="0"/>
            </a:br>
            <a:r>
              <a:rPr lang="en-US" sz="1100" b="1" dirty="0" err="1"/>
              <a:t>GDP_percapita</a:t>
            </a:r>
            <a:r>
              <a:rPr lang="en-US" sz="1100" dirty="0"/>
              <a:t>: GDP per capita in USD</a:t>
            </a:r>
            <a:br>
              <a:rPr lang="en-US" sz="1100" dirty="0"/>
            </a:br>
            <a:r>
              <a:rPr lang="en-US" sz="1100" b="1" dirty="0" err="1"/>
              <a:t>Population_mill</a:t>
            </a:r>
            <a:r>
              <a:rPr lang="en-US" sz="1100" dirty="0"/>
              <a:t>: population of a country</a:t>
            </a:r>
            <a:br>
              <a:rPr lang="en-US" sz="1100" dirty="0"/>
            </a:br>
            <a:r>
              <a:rPr lang="en-US" sz="1100" b="1" dirty="0"/>
              <a:t>HumanDevelopmentIndex_2018</a:t>
            </a:r>
            <a:r>
              <a:rPr lang="en-US" sz="1100" dirty="0"/>
              <a:t>: development index</a:t>
            </a:r>
            <a:br>
              <a:rPr lang="en-US" sz="1100" dirty="0"/>
            </a:br>
            <a:r>
              <a:rPr lang="en-US" sz="1100" b="1" dirty="0"/>
              <a:t>EIUDemocracyIndexScore_2019</a:t>
            </a:r>
            <a:r>
              <a:rPr lang="en-US" sz="1100" dirty="0"/>
              <a:t>: EIU democracy index</a:t>
            </a:r>
            <a:br>
              <a:rPr lang="en-US" sz="1100" dirty="0"/>
            </a:br>
            <a:r>
              <a:rPr lang="en-US" sz="1100" b="1" dirty="0"/>
              <a:t>UNOnlineServicesIndexScore_2018</a:t>
            </a:r>
            <a:r>
              <a:rPr lang="en-US" sz="1100" dirty="0"/>
              <a:t>: UN online services index</a:t>
            </a:r>
            <a:br>
              <a:rPr lang="en-US" sz="1100" dirty="0"/>
            </a:br>
            <a:r>
              <a:rPr lang="en-US" sz="1100" b="1" dirty="0" err="1"/>
              <a:t>GlobalPeaceIndex</a:t>
            </a:r>
            <a:r>
              <a:rPr lang="en-US" sz="1100" dirty="0"/>
              <a:t>: peace index</a:t>
            </a:r>
            <a:br>
              <a:rPr lang="en-US" sz="1100" dirty="0"/>
            </a:br>
            <a:r>
              <a:rPr lang="en-US" sz="1100" b="1" dirty="0"/>
              <a:t>CorruptionsPerceptionIndex_2018</a:t>
            </a:r>
            <a:r>
              <a:rPr lang="en-US" sz="1100" dirty="0"/>
              <a:t>: corruption index</a:t>
            </a:r>
            <a:br>
              <a:rPr lang="en-US" sz="1100" dirty="0"/>
            </a:br>
            <a:r>
              <a:rPr lang="en-US" sz="1100" b="1" dirty="0"/>
              <a:t>HumanCapitalIndex_2017</a:t>
            </a:r>
            <a:r>
              <a:rPr lang="en-US" sz="1100" dirty="0"/>
              <a:t>: human capital index</a:t>
            </a:r>
            <a:br>
              <a:rPr lang="en-US" sz="1100" dirty="0"/>
            </a:br>
            <a:r>
              <a:rPr lang="en-US" sz="1100" b="1" dirty="0"/>
              <a:t>SDGIndexScore_2018</a:t>
            </a:r>
            <a:r>
              <a:rPr lang="en-US" sz="1100" dirty="0"/>
              <a:t>: The Sustainable Development Goals Index Score</a:t>
            </a:r>
          </a:p>
        </p:txBody>
      </p:sp>
      <p:sp>
        <p:nvSpPr>
          <p:cNvPr id="4" name="Rectangle 3">
            <a:extLst>
              <a:ext uri="{FF2B5EF4-FFF2-40B4-BE49-F238E27FC236}">
                <a16:creationId xmlns:a16="http://schemas.microsoft.com/office/drawing/2014/main" id="{8094F40A-03F2-7C4A-B25C-003A870CF642}"/>
              </a:ext>
            </a:extLst>
          </p:cNvPr>
          <p:cNvSpPr/>
          <p:nvPr/>
        </p:nvSpPr>
        <p:spPr>
          <a:xfrm>
            <a:off x="7173687" y="106816"/>
            <a:ext cx="3080657" cy="5166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 the model</a:t>
            </a:r>
          </a:p>
        </p:txBody>
      </p:sp>
      <p:sp>
        <p:nvSpPr>
          <p:cNvPr id="5" name="Rectangle 4">
            <a:extLst>
              <a:ext uri="{FF2B5EF4-FFF2-40B4-BE49-F238E27FC236}">
                <a16:creationId xmlns:a16="http://schemas.microsoft.com/office/drawing/2014/main" id="{E550D212-D6C6-A64B-8D6B-16CD1ED841FB}"/>
              </a:ext>
            </a:extLst>
          </p:cNvPr>
          <p:cNvSpPr/>
          <p:nvPr/>
        </p:nvSpPr>
        <p:spPr>
          <a:xfrm>
            <a:off x="7173687" y="623434"/>
            <a:ext cx="3080657" cy="516618"/>
          </a:xfrm>
          <a:prstGeom prst="rect">
            <a:avLst/>
          </a:prstGeom>
          <a:solidFill>
            <a:schemeClr val="accent4">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Soon to be in the model</a:t>
            </a:r>
          </a:p>
        </p:txBody>
      </p:sp>
    </p:spTree>
    <p:extLst>
      <p:ext uri="{BB962C8B-B14F-4D97-AF65-F5344CB8AC3E}">
        <p14:creationId xmlns:p14="http://schemas.microsoft.com/office/powerpoint/2010/main" val="3318484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E079-CCB5-2048-8F7C-73EC145702F9}"/>
              </a:ext>
            </a:extLst>
          </p:cNvPr>
          <p:cNvSpPr>
            <a:spLocks noGrp="1"/>
          </p:cNvSpPr>
          <p:nvPr>
            <p:ph type="title"/>
          </p:nvPr>
        </p:nvSpPr>
        <p:spPr/>
        <p:txBody>
          <a:bodyPr/>
          <a:lstStyle/>
          <a:p>
            <a:r>
              <a:rPr lang="en-US" dirty="0"/>
              <a:t>Countries</a:t>
            </a:r>
          </a:p>
        </p:txBody>
      </p:sp>
      <p:graphicFrame>
        <p:nvGraphicFramePr>
          <p:cNvPr id="7" name="Table 6">
            <a:extLst>
              <a:ext uri="{FF2B5EF4-FFF2-40B4-BE49-F238E27FC236}">
                <a16:creationId xmlns:a16="http://schemas.microsoft.com/office/drawing/2014/main" id="{907261EE-6323-BE4D-913F-C643C4E66164}"/>
              </a:ext>
            </a:extLst>
          </p:cNvPr>
          <p:cNvGraphicFramePr>
            <a:graphicFrameLocks noGrp="1"/>
          </p:cNvGraphicFramePr>
          <p:nvPr>
            <p:extLst>
              <p:ext uri="{D42A27DB-BD31-4B8C-83A1-F6EECF244321}">
                <p14:modId xmlns:p14="http://schemas.microsoft.com/office/powerpoint/2010/main" val="4172492404"/>
              </p:ext>
            </p:extLst>
          </p:nvPr>
        </p:nvGraphicFramePr>
        <p:xfrm>
          <a:off x="7624633" y="413657"/>
          <a:ext cx="3221714" cy="6248400"/>
        </p:xfrm>
        <a:graphic>
          <a:graphicData uri="http://schemas.openxmlformats.org/drawingml/2006/table">
            <a:tbl>
              <a:tblPr firstRow="1" firstCol="1">
                <a:tableStyleId>{073A0DAA-6AF3-43AB-8588-CEC1D06C72B9}</a:tableStyleId>
              </a:tblPr>
              <a:tblGrid>
                <a:gridCol w="587371">
                  <a:extLst>
                    <a:ext uri="{9D8B030D-6E8A-4147-A177-3AD203B41FA5}">
                      <a16:colId xmlns:a16="http://schemas.microsoft.com/office/drawing/2014/main" val="2067865292"/>
                    </a:ext>
                  </a:extLst>
                </a:gridCol>
                <a:gridCol w="914400">
                  <a:extLst>
                    <a:ext uri="{9D8B030D-6E8A-4147-A177-3AD203B41FA5}">
                      <a16:colId xmlns:a16="http://schemas.microsoft.com/office/drawing/2014/main" val="448543676"/>
                    </a:ext>
                  </a:extLst>
                </a:gridCol>
                <a:gridCol w="1719943">
                  <a:extLst>
                    <a:ext uri="{9D8B030D-6E8A-4147-A177-3AD203B41FA5}">
                      <a16:colId xmlns:a16="http://schemas.microsoft.com/office/drawing/2014/main" val="2073307633"/>
                    </a:ext>
                  </a:extLst>
                </a:gridCol>
              </a:tblGrid>
              <a:tr h="114650">
                <a:tc>
                  <a:txBody>
                    <a:bodyPr/>
                    <a:lstStyle/>
                    <a:p>
                      <a:pPr algn="ctr" rtl="0" fontAlgn="ctr"/>
                      <a:r>
                        <a:rPr lang="en-US" sz="1400" dirty="0">
                          <a:effectLst/>
                        </a:rPr>
                        <a:t>Index</a:t>
                      </a:r>
                      <a:endParaRPr lang="en-US" sz="1400" dirty="0">
                        <a:solidFill>
                          <a:srgbClr val="000000"/>
                        </a:solidFill>
                        <a:effectLst/>
                      </a:endParaRPr>
                    </a:p>
                  </a:txBody>
                  <a:tcPr marL="11998" marR="11998" marT="0" marB="0" anchor="ctr"/>
                </a:tc>
                <a:tc>
                  <a:txBody>
                    <a:bodyPr/>
                    <a:lstStyle/>
                    <a:p>
                      <a:pPr algn="ctr" rtl="0" fontAlgn="ctr"/>
                      <a:r>
                        <a:rPr lang="en-US" sz="1400" dirty="0">
                          <a:effectLst/>
                        </a:rPr>
                        <a:t>ISO3</a:t>
                      </a:r>
                      <a:endParaRPr lang="en-US" sz="1400" dirty="0">
                        <a:solidFill>
                          <a:srgbClr val="000000"/>
                        </a:solidFill>
                        <a:effectLst/>
                      </a:endParaRPr>
                    </a:p>
                  </a:txBody>
                  <a:tcPr marL="11998" marR="11998" marT="0" marB="0" anchor="ctr"/>
                </a:tc>
                <a:tc>
                  <a:txBody>
                    <a:bodyPr/>
                    <a:lstStyle/>
                    <a:p>
                      <a:pPr algn="ctr" rtl="0" fontAlgn="ctr"/>
                      <a:r>
                        <a:rPr lang="en-US" sz="1400" dirty="0">
                          <a:effectLst/>
                        </a:rPr>
                        <a:t>Country</a:t>
                      </a:r>
                      <a:endParaRPr lang="en-US" sz="1400" dirty="0">
                        <a:solidFill>
                          <a:srgbClr val="000000"/>
                        </a:solidFill>
                        <a:effectLst/>
                      </a:endParaRPr>
                    </a:p>
                  </a:txBody>
                  <a:tcPr marL="11998" marR="11998" marT="0" marB="0" anchor="ctr"/>
                </a:tc>
                <a:extLst>
                  <a:ext uri="{0D108BD9-81ED-4DB2-BD59-A6C34878D82A}">
                    <a16:rowId xmlns:a16="http://schemas.microsoft.com/office/drawing/2014/main" val="625677221"/>
                  </a:ext>
                </a:extLst>
              </a:tr>
              <a:tr h="152866">
                <a:tc>
                  <a:txBody>
                    <a:bodyPr/>
                    <a:lstStyle/>
                    <a:p>
                      <a:pPr algn="ctr" rtl="0" fontAlgn="b"/>
                      <a:r>
                        <a:rPr lang="en-US" sz="1100" dirty="0">
                          <a:effectLst/>
                        </a:rPr>
                        <a:t>1</a:t>
                      </a:r>
                    </a:p>
                  </a:txBody>
                  <a:tcPr marL="11998" marR="11998" marT="0" marB="0" anchor="b"/>
                </a:tc>
                <a:tc>
                  <a:txBody>
                    <a:bodyPr/>
                    <a:lstStyle/>
                    <a:p>
                      <a:pPr algn="ctr" rtl="0" fontAlgn="b"/>
                      <a:r>
                        <a:rPr lang="en-US" sz="1100">
                          <a:effectLst/>
                        </a:rPr>
                        <a:t>ITA</a:t>
                      </a:r>
                    </a:p>
                  </a:txBody>
                  <a:tcPr marL="11998" marR="11998" marT="0" marB="0" anchor="b"/>
                </a:tc>
                <a:tc>
                  <a:txBody>
                    <a:bodyPr/>
                    <a:lstStyle/>
                    <a:p>
                      <a:pPr algn="ctr" rtl="0" fontAlgn="ctr"/>
                      <a:r>
                        <a:rPr lang="en-US" sz="1100">
                          <a:effectLst/>
                        </a:rPr>
                        <a:t>Italy</a:t>
                      </a:r>
                      <a:endParaRPr lang="en-US" sz="1100">
                        <a:solidFill>
                          <a:srgbClr val="000000"/>
                        </a:solidFill>
                        <a:effectLst/>
                      </a:endParaRPr>
                    </a:p>
                  </a:txBody>
                  <a:tcPr marL="11998" marR="11998" marT="0" marB="0" anchor="ctr"/>
                </a:tc>
                <a:extLst>
                  <a:ext uri="{0D108BD9-81ED-4DB2-BD59-A6C34878D82A}">
                    <a16:rowId xmlns:a16="http://schemas.microsoft.com/office/drawing/2014/main" val="2928209177"/>
                  </a:ext>
                </a:extLst>
              </a:tr>
              <a:tr h="152866">
                <a:tc>
                  <a:txBody>
                    <a:bodyPr/>
                    <a:lstStyle/>
                    <a:p>
                      <a:pPr algn="ctr" rtl="0" fontAlgn="b"/>
                      <a:r>
                        <a:rPr lang="en-US" sz="1100" dirty="0">
                          <a:effectLst/>
                        </a:rPr>
                        <a:t>2</a:t>
                      </a:r>
                    </a:p>
                  </a:txBody>
                  <a:tcPr marL="11998" marR="11998" marT="0" marB="0" anchor="b"/>
                </a:tc>
                <a:tc>
                  <a:txBody>
                    <a:bodyPr/>
                    <a:lstStyle/>
                    <a:p>
                      <a:pPr algn="ctr" rtl="0" fontAlgn="b"/>
                      <a:r>
                        <a:rPr lang="en-US" sz="1100">
                          <a:effectLst/>
                        </a:rPr>
                        <a:t>GBR</a:t>
                      </a:r>
                    </a:p>
                  </a:txBody>
                  <a:tcPr marL="11998" marR="11998" marT="0" marB="0" anchor="b"/>
                </a:tc>
                <a:tc>
                  <a:txBody>
                    <a:bodyPr/>
                    <a:lstStyle/>
                    <a:p>
                      <a:pPr algn="ctr" rtl="0" fontAlgn="ctr"/>
                      <a:r>
                        <a:rPr lang="en-US" sz="1100">
                          <a:effectLst/>
                        </a:rPr>
                        <a:t>United Kingdom</a:t>
                      </a:r>
                      <a:endParaRPr lang="en-US" sz="1100">
                        <a:solidFill>
                          <a:srgbClr val="000000"/>
                        </a:solidFill>
                        <a:effectLst/>
                      </a:endParaRPr>
                    </a:p>
                  </a:txBody>
                  <a:tcPr marL="11998" marR="11998" marT="0" marB="0" anchor="ctr"/>
                </a:tc>
                <a:extLst>
                  <a:ext uri="{0D108BD9-81ED-4DB2-BD59-A6C34878D82A}">
                    <a16:rowId xmlns:a16="http://schemas.microsoft.com/office/drawing/2014/main" val="1696566225"/>
                  </a:ext>
                </a:extLst>
              </a:tr>
              <a:tr h="152866">
                <a:tc>
                  <a:txBody>
                    <a:bodyPr/>
                    <a:lstStyle/>
                    <a:p>
                      <a:pPr algn="ctr" rtl="0" fontAlgn="b"/>
                      <a:r>
                        <a:rPr lang="en-US" sz="1100">
                          <a:effectLst/>
                        </a:rPr>
                        <a:t>3</a:t>
                      </a:r>
                    </a:p>
                  </a:txBody>
                  <a:tcPr marL="11998" marR="11998" marT="0" marB="0" anchor="b"/>
                </a:tc>
                <a:tc>
                  <a:txBody>
                    <a:bodyPr/>
                    <a:lstStyle/>
                    <a:p>
                      <a:pPr algn="ctr" rtl="0" fontAlgn="b"/>
                      <a:r>
                        <a:rPr lang="en-US" sz="1100">
                          <a:effectLst/>
                        </a:rPr>
                        <a:t>ZAF</a:t>
                      </a:r>
                    </a:p>
                  </a:txBody>
                  <a:tcPr marL="11998" marR="11998" marT="0" marB="0" anchor="b"/>
                </a:tc>
                <a:tc>
                  <a:txBody>
                    <a:bodyPr/>
                    <a:lstStyle/>
                    <a:p>
                      <a:pPr algn="ctr" rtl="0" fontAlgn="ctr"/>
                      <a:r>
                        <a:rPr lang="en-US" sz="1100">
                          <a:effectLst/>
                        </a:rPr>
                        <a:t>South Africa</a:t>
                      </a:r>
                      <a:endParaRPr lang="en-US" sz="1100">
                        <a:solidFill>
                          <a:srgbClr val="000000"/>
                        </a:solidFill>
                        <a:effectLst/>
                      </a:endParaRPr>
                    </a:p>
                  </a:txBody>
                  <a:tcPr marL="11998" marR="11998" marT="0" marB="0" anchor="ctr"/>
                </a:tc>
                <a:extLst>
                  <a:ext uri="{0D108BD9-81ED-4DB2-BD59-A6C34878D82A}">
                    <a16:rowId xmlns:a16="http://schemas.microsoft.com/office/drawing/2014/main" val="1650057755"/>
                  </a:ext>
                </a:extLst>
              </a:tr>
              <a:tr h="152866">
                <a:tc>
                  <a:txBody>
                    <a:bodyPr/>
                    <a:lstStyle/>
                    <a:p>
                      <a:pPr algn="ctr" rtl="0" fontAlgn="b"/>
                      <a:r>
                        <a:rPr lang="en-US" sz="1100">
                          <a:effectLst/>
                        </a:rPr>
                        <a:t>4</a:t>
                      </a:r>
                    </a:p>
                  </a:txBody>
                  <a:tcPr marL="11998" marR="11998" marT="0" marB="0" anchor="b"/>
                </a:tc>
                <a:tc>
                  <a:txBody>
                    <a:bodyPr/>
                    <a:lstStyle/>
                    <a:p>
                      <a:pPr algn="ctr" rtl="0" fontAlgn="b"/>
                      <a:r>
                        <a:rPr lang="en-US" sz="1100" dirty="0">
                          <a:effectLst/>
                        </a:rPr>
                        <a:t>BRA</a:t>
                      </a:r>
                    </a:p>
                  </a:txBody>
                  <a:tcPr marL="11998" marR="11998" marT="0" marB="0" anchor="b"/>
                </a:tc>
                <a:tc>
                  <a:txBody>
                    <a:bodyPr/>
                    <a:lstStyle/>
                    <a:p>
                      <a:pPr algn="ctr" rtl="0" fontAlgn="ctr"/>
                      <a:r>
                        <a:rPr lang="en-US" sz="1100" dirty="0">
                          <a:effectLst/>
                        </a:rPr>
                        <a:t>Brazil</a:t>
                      </a:r>
                      <a:endParaRPr lang="en-US" sz="1100" dirty="0">
                        <a:solidFill>
                          <a:srgbClr val="000000"/>
                        </a:solidFill>
                        <a:effectLst/>
                      </a:endParaRPr>
                    </a:p>
                  </a:txBody>
                  <a:tcPr marL="11998" marR="11998" marT="0" marB="0" anchor="ctr"/>
                </a:tc>
                <a:extLst>
                  <a:ext uri="{0D108BD9-81ED-4DB2-BD59-A6C34878D82A}">
                    <a16:rowId xmlns:a16="http://schemas.microsoft.com/office/drawing/2014/main" val="1777438908"/>
                  </a:ext>
                </a:extLst>
              </a:tr>
              <a:tr h="152866">
                <a:tc>
                  <a:txBody>
                    <a:bodyPr/>
                    <a:lstStyle/>
                    <a:p>
                      <a:pPr algn="ctr" rtl="0" fontAlgn="b"/>
                      <a:r>
                        <a:rPr lang="en-US" sz="1100">
                          <a:effectLst/>
                        </a:rPr>
                        <a:t>5</a:t>
                      </a:r>
                    </a:p>
                  </a:txBody>
                  <a:tcPr marL="11998" marR="11998" marT="0" marB="0" anchor="b"/>
                </a:tc>
                <a:tc>
                  <a:txBody>
                    <a:bodyPr/>
                    <a:lstStyle/>
                    <a:p>
                      <a:pPr algn="ctr" rtl="0" fontAlgn="b"/>
                      <a:r>
                        <a:rPr lang="en-US" sz="1100">
                          <a:effectLst/>
                        </a:rPr>
                        <a:t>ESP</a:t>
                      </a:r>
                    </a:p>
                  </a:txBody>
                  <a:tcPr marL="11998" marR="11998" marT="0" marB="0" anchor="b"/>
                </a:tc>
                <a:tc>
                  <a:txBody>
                    <a:bodyPr/>
                    <a:lstStyle/>
                    <a:p>
                      <a:pPr algn="ctr" rtl="0" fontAlgn="ctr"/>
                      <a:r>
                        <a:rPr lang="en-US" sz="1100" dirty="0">
                          <a:effectLst/>
                        </a:rPr>
                        <a:t>Spain</a:t>
                      </a:r>
                      <a:endParaRPr lang="en-US" sz="1100" dirty="0">
                        <a:solidFill>
                          <a:srgbClr val="000000"/>
                        </a:solidFill>
                        <a:effectLst/>
                      </a:endParaRPr>
                    </a:p>
                  </a:txBody>
                  <a:tcPr marL="11998" marR="11998" marT="0" marB="0" anchor="ctr"/>
                </a:tc>
                <a:extLst>
                  <a:ext uri="{0D108BD9-81ED-4DB2-BD59-A6C34878D82A}">
                    <a16:rowId xmlns:a16="http://schemas.microsoft.com/office/drawing/2014/main" val="2312304724"/>
                  </a:ext>
                </a:extLst>
              </a:tr>
              <a:tr h="152866">
                <a:tc>
                  <a:txBody>
                    <a:bodyPr/>
                    <a:lstStyle/>
                    <a:p>
                      <a:pPr algn="ctr" rtl="0" fontAlgn="b"/>
                      <a:r>
                        <a:rPr lang="en-US" sz="1100">
                          <a:effectLst/>
                        </a:rPr>
                        <a:t>6</a:t>
                      </a:r>
                    </a:p>
                  </a:txBody>
                  <a:tcPr marL="11998" marR="11998" marT="0" marB="0" anchor="b"/>
                </a:tc>
                <a:tc>
                  <a:txBody>
                    <a:bodyPr/>
                    <a:lstStyle/>
                    <a:p>
                      <a:pPr algn="ctr" rtl="0" fontAlgn="b"/>
                      <a:r>
                        <a:rPr lang="en-US" sz="1100" dirty="0">
                          <a:effectLst/>
                        </a:rPr>
                        <a:t>MYS</a:t>
                      </a:r>
                    </a:p>
                  </a:txBody>
                  <a:tcPr marL="11998" marR="11998" marT="0" marB="0" anchor="b"/>
                </a:tc>
                <a:tc>
                  <a:txBody>
                    <a:bodyPr/>
                    <a:lstStyle/>
                    <a:p>
                      <a:pPr algn="ctr" rtl="0" fontAlgn="ctr"/>
                      <a:r>
                        <a:rPr lang="en-US" sz="1100">
                          <a:effectLst/>
                        </a:rPr>
                        <a:t>Malaysia</a:t>
                      </a:r>
                      <a:endParaRPr lang="en-US" sz="1100">
                        <a:solidFill>
                          <a:srgbClr val="000000"/>
                        </a:solidFill>
                        <a:effectLst/>
                      </a:endParaRPr>
                    </a:p>
                  </a:txBody>
                  <a:tcPr marL="11998" marR="11998" marT="0" marB="0" anchor="ctr"/>
                </a:tc>
                <a:extLst>
                  <a:ext uri="{0D108BD9-81ED-4DB2-BD59-A6C34878D82A}">
                    <a16:rowId xmlns:a16="http://schemas.microsoft.com/office/drawing/2014/main" val="1641357163"/>
                  </a:ext>
                </a:extLst>
              </a:tr>
              <a:tr h="157389">
                <a:tc>
                  <a:txBody>
                    <a:bodyPr/>
                    <a:lstStyle/>
                    <a:p>
                      <a:pPr algn="ctr" rtl="0" fontAlgn="b"/>
                      <a:r>
                        <a:rPr lang="en-US" sz="1100" dirty="0">
                          <a:effectLst/>
                        </a:rPr>
                        <a:t>7</a:t>
                      </a:r>
                    </a:p>
                  </a:txBody>
                  <a:tcPr marL="11998" marR="11998" marT="0" marB="0" anchor="b"/>
                </a:tc>
                <a:tc>
                  <a:txBody>
                    <a:bodyPr/>
                    <a:lstStyle/>
                    <a:p>
                      <a:pPr algn="ctr" rtl="0" fontAlgn="b"/>
                      <a:r>
                        <a:rPr lang="en-US" sz="1100" dirty="0">
                          <a:effectLst/>
                        </a:rPr>
                        <a:t>CHN/HUB</a:t>
                      </a:r>
                    </a:p>
                  </a:txBody>
                  <a:tcPr marL="11998" marR="11998" marT="0" marB="0" anchor="b"/>
                </a:tc>
                <a:tc>
                  <a:txBody>
                    <a:bodyPr/>
                    <a:lstStyle/>
                    <a:p>
                      <a:pPr algn="ctr" rtl="0" fontAlgn="ctr"/>
                      <a:r>
                        <a:rPr lang="en-US" sz="1100">
                          <a:effectLst/>
                        </a:rPr>
                        <a:t>China/Hubei</a:t>
                      </a:r>
                      <a:endParaRPr lang="en-US" sz="1100">
                        <a:solidFill>
                          <a:srgbClr val="000000"/>
                        </a:solidFill>
                        <a:effectLst/>
                      </a:endParaRPr>
                    </a:p>
                  </a:txBody>
                  <a:tcPr marL="11998" marR="11998" marT="0" marB="0" anchor="ctr"/>
                </a:tc>
                <a:extLst>
                  <a:ext uri="{0D108BD9-81ED-4DB2-BD59-A6C34878D82A}">
                    <a16:rowId xmlns:a16="http://schemas.microsoft.com/office/drawing/2014/main" val="4000655268"/>
                  </a:ext>
                </a:extLst>
              </a:tr>
              <a:tr h="152866">
                <a:tc>
                  <a:txBody>
                    <a:bodyPr/>
                    <a:lstStyle/>
                    <a:p>
                      <a:pPr algn="ctr" rtl="0" fontAlgn="b"/>
                      <a:r>
                        <a:rPr lang="en-US" sz="1100">
                          <a:effectLst/>
                        </a:rPr>
                        <a:t>8</a:t>
                      </a:r>
                    </a:p>
                  </a:txBody>
                  <a:tcPr marL="11998" marR="11998" marT="0" marB="0" anchor="b"/>
                </a:tc>
                <a:tc>
                  <a:txBody>
                    <a:bodyPr/>
                    <a:lstStyle/>
                    <a:p>
                      <a:pPr algn="ctr" rtl="0" fontAlgn="b"/>
                      <a:r>
                        <a:rPr lang="en-US" sz="1100">
                          <a:effectLst/>
                        </a:rPr>
                        <a:t>KOR</a:t>
                      </a:r>
                    </a:p>
                  </a:txBody>
                  <a:tcPr marL="11998" marR="11998" marT="0" marB="0" anchor="b"/>
                </a:tc>
                <a:tc>
                  <a:txBody>
                    <a:bodyPr/>
                    <a:lstStyle/>
                    <a:p>
                      <a:pPr algn="ctr" rtl="0" fontAlgn="ctr"/>
                      <a:r>
                        <a:rPr lang="en-US" sz="1100">
                          <a:effectLst/>
                        </a:rPr>
                        <a:t>South Korea</a:t>
                      </a:r>
                      <a:endParaRPr lang="en-US" sz="1100">
                        <a:solidFill>
                          <a:srgbClr val="000000"/>
                        </a:solidFill>
                        <a:effectLst/>
                      </a:endParaRPr>
                    </a:p>
                  </a:txBody>
                  <a:tcPr marL="11998" marR="11998" marT="0" marB="0" anchor="ctr"/>
                </a:tc>
                <a:extLst>
                  <a:ext uri="{0D108BD9-81ED-4DB2-BD59-A6C34878D82A}">
                    <a16:rowId xmlns:a16="http://schemas.microsoft.com/office/drawing/2014/main" val="902377740"/>
                  </a:ext>
                </a:extLst>
              </a:tr>
              <a:tr h="152866">
                <a:tc>
                  <a:txBody>
                    <a:bodyPr/>
                    <a:lstStyle/>
                    <a:p>
                      <a:pPr algn="ctr" rtl="0" fontAlgn="b"/>
                      <a:r>
                        <a:rPr lang="en-US" sz="1100">
                          <a:effectLst/>
                        </a:rPr>
                        <a:t>9</a:t>
                      </a:r>
                    </a:p>
                  </a:txBody>
                  <a:tcPr marL="11998" marR="11998" marT="0" marB="0" anchor="b"/>
                </a:tc>
                <a:tc>
                  <a:txBody>
                    <a:bodyPr/>
                    <a:lstStyle/>
                    <a:p>
                      <a:pPr algn="ctr" rtl="0" fontAlgn="b"/>
                      <a:r>
                        <a:rPr lang="en-US" sz="1100">
                          <a:effectLst/>
                        </a:rPr>
                        <a:t>USA</a:t>
                      </a:r>
                    </a:p>
                  </a:txBody>
                  <a:tcPr marL="11998" marR="11998" marT="0" marB="0" anchor="b"/>
                </a:tc>
                <a:tc>
                  <a:txBody>
                    <a:bodyPr/>
                    <a:lstStyle/>
                    <a:p>
                      <a:pPr algn="ctr" rtl="0" fontAlgn="ctr"/>
                      <a:r>
                        <a:rPr lang="en-US" sz="1100">
                          <a:effectLst/>
                        </a:rPr>
                        <a:t>United States</a:t>
                      </a:r>
                      <a:endParaRPr lang="en-US" sz="1100">
                        <a:solidFill>
                          <a:srgbClr val="000000"/>
                        </a:solidFill>
                        <a:effectLst/>
                      </a:endParaRPr>
                    </a:p>
                  </a:txBody>
                  <a:tcPr marL="11998" marR="11998" marT="0" marB="0" anchor="ctr"/>
                </a:tc>
                <a:extLst>
                  <a:ext uri="{0D108BD9-81ED-4DB2-BD59-A6C34878D82A}">
                    <a16:rowId xmlns:a16="http://schemas.microsoft.com/office/drawing/2014/main" val="671162601"/>
                  </a:ext>
                </a:extLst>
              </a:tr>
              <a:tr h="152866">
                <a:tc>
                  <a:txBody>
                    <a:bodyPr/>
                    <a:lstStyle/>
                    <a:p>
                      <a:pPr algn="ctr" rtl="0" fontAlgn="b"/>
                      <a:r>
                        <a:rPr lang="en-US" sz="1100">
                          <a:effectLst/>
                        </a:rPr>
                        <a:t>10</a:t>
                      </a:r>
                    </a:p>
                  </a:txBody>
                  <a:tcPr marL="11998" marR="11998" marT="0" marB="0" anchor="b"/>
                </a:tc>
                <a:tc>
                  <a:txBody>
                    <a:bodyPr/>
                    <a:lstStyle/>
                    <a:p>
                      <a:pPr algn="ctr" rtl="0" fontAlgn="b"/>
                      <a:r>
                        <a:rPr lang="en-US" sz="1100" dirty="0">
                          <a:effectLst/>
                        </a:rPr>
                        <a:t>SWE</a:t>
                      </a:r>
                    </a:p>
                  </a:txBody>
                  <a:tcPr marL="11998" marR="11998" marT="0" marB="0" anchor="b"/>
                </a:tc>
                <a:tc>
                  <a:txBody>
                    <a:bodyPr/>
                    <a:lstStyle/>
                    <a:p>
                      <a:pPr algn="ctr" rtl="0" fontAlgn="ctr"/>
                      <a:r>
                        <a:rPr lang="en-US" sz="1100">
                          <a:effectLst/>
                        </a:rPr>
                        <a:t>Sweden</a:t>
                      </a:r>
                      <a:endParaRPr lang="en-US" sz="1100">
                        <a:solidFill>
                          <a:srgbClr val="000000"/>
                        </a:solidFill>
                        <a:effectLst/>
                      </a:endParaRPr>
                    </a:p>
                  </a:txBody>
                  <a:tcPr marL="11998" marR="11998" marT="0" marB="0" anchor="ctr"/>
                </a:tc>
                <a:extLst>
                  <a:ext uri="{0D108BD9-81ED-4DB2-BD59-A6C34878D82A}">
                    <a16:rowId xmlns:a16="http://schemas.microsoft.com/office/drawing/2014/main" val="1397460576"/>
                  </a:ext>
                </a:extLst>
              </a:tr>
              <a:tr h="152866">
                <a:tc>
                  <a:txBody>
                    <a:bodyPr/>
                    <a:lstStyle/>
                    <a:p>
                      <a:pPr algn="ctr" rtl="0" fontAlgn="b"/>
                      <a:r>
                        <a:rPr lang="en-US" sz="1100">
                          <a:effectLst/>
                        </a:rPr>
                        <a:t>11</a:t>
                      </a:r>
                    </a:p>
                  </a:txBody>
                  <a:tcPr marL="11998" marR="11998" marT="0" marB="0" anchor="b"/>
                </a:tc>
                <a:tc>
                  <a:txBody>
                    <a:bodyPr/>
                    <a:lstStyle/>
                    <a:p>
                      <a:pPr algn="ctr" rtl="0" fontAlgn="b"/>
                      <a:r>
                        <a:rPr lang="en-US" sz="1100">
                          <a:effectLst/>
                        </a:rPr>
                        <a:t>AUT</a:t>
                      </a:r>
                    </a:p>
                  </a:txBody>
                  <a:tcPr marL="11998" marR="11998" marT="0" marB="0" anchor="b"/>
                </a:tc>
                <a:tc>
                  <a:txBody>
                    <a:bodyPr/>
                    <a:lstStyle/>
                    <a:p>
                      <a:pPr algn="ctr" rtl="0" fontAlgn="ctr"/>
                      <a:r>
                        <a:rPr lang="en-US" sz="1100" dirty="0">
                          <a:effectLst/>
                        </a:rPr>
                        <a:t>Austria</a:t>
                      </a:r>
                      <a:endParaRPr lang="en-US" sz="1100" dirty="0">
                        <a:solidFill>
                          <a:srgbClr val="000000"/>
                        </a:solidFill>
                        <a:effectLst/>
                      </a:endParaRPr>
                    </a:p>
                  </a:txBody>
                  <a:tcPr marL="11998" marR="11998" marT="0" marB="0" anchor="ctr"/>
                </a:tc>
                <a:extLst>
                  <a:ext uri="{0D108BD9-81ED-4DB2-BD59-A6C34878D82A}">
                    <a16:rowId xmlns:a16="http://schemas.microsoft.com/office/drawing/2014/main" val="3580752437"/>
                  </a:ext>
                </a:extLst>
              </a:tr>
              <a:tr h="152866">
                <a:tc>
                  <a:txBody>
                    <a:bodyPr/>
                    <a:lstStyle/>
                    <a:p>
                      <a:pPr algn="ctr" rtl="0" fontAlgn="b"/>
                      <a:r>
                        <a:rPr lang="en-US" sz="1100">
                          <a:effectLst/>
                        </a:rPr>
                        <a:t>12</a:t>
                      </a:r>
                    </a:p>
                  </a:txBody>
                  <a:tcPr marL="11998" marR="11998" marT="0" marB="0" anchor="b"/>
                </a:tc>
                <a:tc>
                  <a:txBody>
                    <a:bodyPr/>
                    <a:lstStyle/>
                    <a:p>
                      <a:pPr algn="ctr" rtl="0" fontAlgn="b"/>
                      <a:r>
                        <a:rPr lang="en-US" sz="1100">
                          <a:effectLst/>
                        </a:rPr>
                        <a:t>CHE</a:t>
                      </a:r>
                    </a:p>
                  </a:txBody>
                  <a:tcPr marL="11998" marR="11998" marT="0" marB="0" anchor="b"/>
                </a:tc>
                <a:tc>
                  <a:txBody>
                    <a:bodyPr/>
                    <a:lstStyle/>
                    <a:p>
                      <a:pPr algn="ctr" rtl="0" fontAlgn="ctr"/>
                      <a:r>
                        <a:rPr lang="en-US" sz="1100" dirty="0">
                          <a:effectLst/>
                        </a:rPr>
                        <a:t>Switzerland</a:t>
                      </a:r>
                      <a:endParaRPr lang="en-US" sz="1100" dirty="0">
                        <a:solidFill>
                          <a:srgbClr val="000000"/>
                        </a:solidFill>
                        <a:effectLst/>
                      </a:endParaRPr>
                    </a:p>
                  </a:txBody>
                  <a:tcPr marL="11998" marR="11998" marT="0" marB="0" anchor="ctr"/>
                </a:tc>
                <a:extLst>
                  <a:ext uri="{0D108BD9-81ED-4DB2-BD59-A6C34878D82A}">
                    <a16:rowId xmlns:a16="http://schemas.microsoft.com/office/drawing/2014/main" val="80060772"/>
                  </a:ext>
                </a:extLst>
              </a:tr>
              <a:tr h="152866">
                <a:tc>
                  <a:txBody>
                    <a:bodyPr/>
                    <a:lstStyle/>
                    <a:p>
                      <a:pPr algn="ctr" rtl="0" fontAlgn="b"/>
                      <a:r>
                        <a:rPr lang="en-US" sz="1100">
                          <a:effectLst/>
                        </a:rPr>
                        <a:t>13</a:t>
                      </a:r>
                    </a:p>
                  </a:txBody>
                  <a:tcPr marL="11998" marR="11998" marT="0" marB="0" anchor="b"/>
                </a:tc>
                <a:tc>
                  <a:txBody>
                    <a:bodyPr/>
                    <a:lstStyle/>
                    <a:p>
                      <a:pPr algn="ctr" rtl="0" fontAlgn="b"/>
                      <a:r>
                        <a:rPr lang="en-US" sz="1100">
                          <a:effectLst/>
                        </a:rPr>
                        <a:t>DEU</a:t>
                      </a:r>
                    </a:p>
                  </a:txBody>
                  <a:tcPr marL="11998" marR="11998" marT="0" marB="0" anchor="b"/>
                </a:tc>
                <a:tc>
                  <a:txBody>
                    <a:bodyPr/>
                    <a:lstStyle/>
                    <a:p>
                      <a:pPr algn="ctr" rtl="0" fontAlgn="ctr"/>
                      <a:r>
                        <a:rPr lang="en-US" sz="1100">
                          <a:effectLst/>
                        </a:rPr>
                        <a:t>Germany</a:t>
                      </a:r>
                      <a:endParaRPr lang="en-US" sz="1100">
                        <a:solidFill>
                          <a:srgbClr val="000000"/>
                        </a:solidFill>
                        <a:effectLst/>
                      </a:endParaRPr>
                    </a:p>
                  </a:txBody>
                  <a:tcPr marL="11998" marR="11998" marT="0" marB="0" anchor="ctr"/>
                </a:tc>
                <a:extLst>
                  <a:ext uri="{0D108BD9-81ED-4DB2-BD59-A6C34878D82A}">
                    <a16:rowId xmlns:a16="http://schemas.microsoft.com/office/drawing/2014/main" val="4175841067"/>
                  </a:ext>
                </a:extLst>
              </a:tr>
              <a:tr h="152866">
                <a:tc>
                  <a:txBody>
                    <a:bodyPr/>
                    <a:lstStyle/>
                    <a:p>
                      <a:pPr algn="ctr" rtl="0" fontAlgn="b"/>
                      <a:r>
                        <a:rPr lang="en-US" sz="1100">
                          <a:effectLst/>
                        </a:rPr>
                        <a:t>14</a:t>
                      </a:r>
                    </a:p>
                  </a:txBody>
                  <a:tcPr marL="11998" marR="11998" marT="0" marB="0" anchor="b"/>
                </a:tc>
                <a:tc>
                  <a:txBody>
                    <a:bodyPr/>
                    <a:lstStyle/>
                    <a:p>
                      <a:pPr algn="ctr" rtl="0" fontAlgn="b"/>
                      <a:r>
                        <a:rPr lang="en-US" sz="1100">
                          <a:effectLst/>
                        </a:rPr>
                        <a:t>FRA</a:t>
                      </a:r>
                    </a:p>
                  </a:txBody>
                  <a:tcPr marL="11998" marR="11998" marT="0" marB="0" anchor="b"/>
                </a:tc>
                <a:tc>
                  <a:txBody>
                    <a:bodyPr/>
                    <a:lstStyle/>
                    <a:p>
                      <a:pPr algn="ctr" rtl="0" fontAlgn="ctr"/>
                      <a:r>
                        <a:rPr lang="en-US" sz="1100" dirty="0">
                          <a:effectLst/>
                        </a:rPr>
                        <a:t>France</a:t>
                      </a:r>
                      <a:endParaRPr lang="en-US" sz="1100" dirty="0">
                        <a:solidFill>
                          <a:srgbClr val="000000"/>
                        </a:solidFill>
                        <a:effectLst/>
                      </a:endParaRPr>
                    </a:p>
                  </a:txBody>
                  <a:tcPr marL="11998" marR="11998" marT="0" marB="0" anchor="ctr"/>
                </a:tc>
                <a:extLst>
                  <a:ext uri="{0D108BD9-81ED-4DB2-BD59-A6C34878D82A}">
                    <a16:rowId xmlns:a16="http://schemas.microsoft.com/office/drawing/2014/main" val="1483099503"/>
                  </a:ext>
                </a:extLst>
              </a:tr>
              <a:tr h="152866">
                <a:tc>
                  <a:txBody>
                    <a:bodyPr/>
                    <a:lstStyle/>
                    <a:p>
                      <a:pPr algn="ctr" rtl="0" fontAlgn="b"/>
                      <a:r>
                        <a:rPr lang="en-US" sz="1100">
                          <a:effectLst/>
                        </a:rPr>
                        <a:t>15</a:t>
                      </a:r>
                    </a:p>
                  </a:txBody>
                  <a:tcPr marL="11998" marR="11998" marT="0" marB="0" anchor="b"/>
                </a:tc>
                <a:tc>
                  <a:txBody>
                    <a:bodyPr/>
                    <a:lstStyle/>
                    <a:p>
                      <a:pPr algn="ctr" rtl="0" fontAlgn="b"/>
                      <a:r>
                        <a:rPr lang="en-US" sz="1100">
                          <a:effectLst/>
                        </a:rPr>
                        <a:t>DZA</a:t>
                      </a:r>
                    </a:p>
                  </a:txBody>
                  <a:tcPr marL="11998" marR="11998" marT="0" marB="0" anchor="b"/>
                </a:tc>
                <a:tc>
                  <a:txBody>
                    <a:bodyPr/>
                    <a:lstStyle/>
                    <a:p>
                      <a:pPr algn="ctr" rtl="0" fontAlgn="ctr"/>
                      <a:r>
                        <a:rPr lang="en-US" sz="1100" dirty="0">
                          <a:effectLst/>
                        </a:rPr>
                        <a:t>Algeria</a:t>
                      </a:r>
                      <a:endParaRPr lang="en-US" sz="1100" dirty="0">
                        <a:solidFill>
                          <a:srgbClr val="000000"/>
                        </a:solidFill>
                        <a:effectLst/>
                      </a:endParaRPr>
                    </a:p>
                  </a:txBody>
                  <a:tcPr marL="11998" marR="11998" marT="0" marB="0" anchor="ctr"/>
                </a:tc>
                <a:extLst>
                  <a:ext uri="{0D108BD9-81ED-4DB2-BD59-A6C34878D82A}">
                    <a16:rowId xmlns:a16="http://schemas.microsoft.com/office/drawing/2014/main" val="3175698854"/>
                  </a:ext>
                </a:extLst>
              </a:tr>
              <a:tr h="152866">
                <a:tc>
                  <a:txBody>
                    <a:bodyPr/>
                    <a:lstStyle/>
                    <a:p>
                      <a:pPr algn="ctr" rtl="0" fontAlgn="b"/>
                      <a:r>
                        <a:rPr lang="en-US" sz="1100">
                          <a:effectLst/>
                        </a:rPr>
                        <a:t>16</a:t>
                      </a:r>
                    </a:p>
                  </a:txBody>
                  <a:tcPr marL="11998" marR="11998" marT="0" marB="0" anchor="b"/>
                </a:tc>
                <a:tc>
                  <a:txBody>
                    <a:bodyPr/>
                    <a:lstStyle/>
                    <a:p>
                      <a:pPr algn="ctr" rtl="0" fontAlgn="b"/>
                      <a:r>
                        <a:rPr lang="en-US" sz="1100">
                          <a:effectLst/>
                        </a:rPr>
                        <a:t>IRN</a:t>
                      </a:r>
                    </a:p>
                  </a:txBody>
                  <a:tcPr marL="11998" marR="11998" marT="0" marB="0" anchor="b"/>
                </a:tc>
                <a:tc>
                  <a:txBody>
                    <a:bodyPr/>
                    <a:lstStyle/>
                    <a:p>
                      <a:pPr algn="ctr" rtl="0" fontAlgn="ctr"/>
                      <a:r>
                        <a:rPr lang="en-US" sz="1100">
                          <a:effectLst/>
                        </a:rPr>
                        <a:t>Iran</a:t>
                      </a:r>
                      <a:endParaRPr lang="en-US" sz="1100">
                        <a:solidFill>
                          <a:srgbClr val="000000"/>
                        </a:solidFill>
                        <a:effectLst/>
                      </a:endParaRPr>
                    </a:p>
                  </a:txBody>
                  <a:tcPr marL="11998" marR="11998" marT="0" marB="0" anchor="ctr"/>
                </a:tc>
                <a:extLst>
                  <a:ext uri="{0D108BD9-81ED-4DB2-BD59-A6C34878D82A}">
                    <a16:rowId xmlns:a16="http://schemas.microsoft.com/office/drawing/2014/main" val="370061127"/>
                  </a:ext>
                </a:extLst>
              </a:tr>
              <a:tr h="152866">
                <a:tc>
                  <a:txBody>
                    <a:bodyPr/>
                    <a:lstStyle/>
                    <a:p>
                      <a:pPr algn="ctr" rtl="0" fontAlgn="b"/>
                      <a:r>
                        <a:rPr lang="en-US" sz="1100">
                          <a:effectLst/>
                        </a:rPr>
                        <a:t>17</a:t>
                      </a:r>
                    </a:p>
                  </a:txBody>
                  <a:tcPr marL="11998" marR="11998" marT="0" marB="0" anchor="b"/>
                </a:tc>
                <a:tc>
                  <a:txBody>
                    <a:bodyPr/>
                    <a:lstStyle/>
                    <a:p>
                      <a:pPr algn="ctr" rtl="0" fontAlgn="b"/>
                      <a:r>
                        <a:rPr lang="en-US" sz="1100">
                          <a:effectLst/>
                        </a:rPr>
                        <a:t>CAN</a:t>
                      </a:r>
                    </a:p>
                  </a:txBody>
                  <a:tcPr marL="11998" marR="11998" marT="0" marB="0" anchor="b"/>
                </a:tc>
                <a:tc>
                  <a:txBody>
                    <a:bodyPr/>
                    <a:lstStyle/>
                    <a:p>
                      <a:pPr algn="ctr" rtl="0" fontAlgn="ctr"/>
                      <a:r>
                        <a:rPr lang="en-US" sz="1100">
                          <a:effectLst/>
                        </a:rPr>
                        <a:t>Canada</a:t>
                      </a:r>
                      <a:endParaRPr lang="en-US" sz="1100">
                        <a:solidFill>
                          <a:srgbClr val="000000"/>
                        </a:solidFill>
                        <a:effectLst/>
                      </a:endParaRPr>
                    </a:p>
                  </a:txBody>
                  <a:tcPr marL="11998" marR="11998" marT="0" marB="0" anchor="ctr"/>
                </a:tc>
                <a:extLst>
                  <a:ext uri="{0D108BD9-81ED-4DB2-BD59-A6C34878D82A}">
                    <a16:rowId xmlns:a16="http://schemas.microsoft.com/office/drawing/2014/main" val="2804400155"/>
                  </a:ext>
                </a:extLst>
              </a:tr>
              <a:tr h="152866">
                <a:tc>
                  <a:txBody>
                    <a:bodyPr/>
                    <a:lstStyle/>
                    <a:p>
                      <a:pPr algn="ctr" rtl="0" fontAlgn="b"/>
                      <a:r>
                        <a:rPr lang="en-US" sz="1100">
                          <a:effectLst/>
                        </a:rPr>
                        <a:t>18</a:t>
                      </a:r>
                    </a:p>
                  </a:txBody>
                  <a:tcPr marL="11998" marR="11998" marT="0" marB="0" anchor="b"/>
                </a:tc>
                <a:tc>
                  <a:txBody>
                    <a:bodyPr/>
                    <a:lstStyle/>
                    <a:p>
                      <a:pPr algn="ctr" rtl="0" fontAlgn="b"/>
                      <a:r>
                        <a:rPr lang="en-US" sz="1100">
                          <a:effectLst/>
                        </a:rPr>
                        <a:t>TUR</a:t>
                      </a:r>
                    </a:p>
                  </a:txBody>
                  <a:tcPr marL="11998" marR="11998" marT="0" marB="0" anchor="b"/>
                </a:tc>
                <a:tc>
                  <a:txBody>
                    <a:bodyPr/>
                    <a:lstStyle/>
                    <a:p>
                      <a:pPr algn="ctr" rtl="0" fontAlgn="ctr"/>
                      <a:r>
                        <a:rPr lang="en-US" sz="1100" dirty="0">
                          <a:effectLst/>
                        </a:rPr>
                        <a:t>Turkey</a:t>
                      </a:r>
                      <a:endParaRPr lang="en-US" sz="1100" dirty="0">
                        <a:solidFill>
                          <a:srgbClr val="000000"/>
                        </a:solidFill>
                        <a:effectLst/>
                      </a:endParaRPr>
                    </a:p>
                  </a:txBody>
                  <a:tcPr marL="11998" marR="11998" marT="0" marB="0" anchor="ctr"/>
                </a:tc>
                <a:extLst>
                  <a:ext uri="{0D108BD9-81ED-4DB2-BD59-A6C34878D82A}">
                    <a16:rowId xmlns:a16="http://schemas.microsoft.com/office/drawing/2014/main" val="1360802402"/>
                  </a:ext>
                </a:extLst>
              </a:tr>
              <a:tr h="152866">
                <a:tc>
                  <a:txBody>
                    <a:bodyPr/>
                    <a:lstStyle/>
                    <a:p>
                      <a:pPr algn="ctr" rtl="0" fontAlgn="b"/>
                      <a:r>
                        <a:rPr lang="en-US" sz="1100">
                          <a:effectLst/>
                        </a:rPr>
                        <a:t>19</a:t>
                      </a:r>
                    </a:p>
                  </a:txBody>
                  <a:tcPr marL="11998" marR="11998" marT="0" marB="0" anchor="b"/>
                </a:tc>
                <a:tc>
                  <a:txBody>
                    <a:bodyPr/>
                    <a:lstStyle/>
                    <a:p>
                      <a:pPr algn="ctr" rtl="0" fontAlgn="b"/>
                      <a:r>
                        <a:rPr lang="en-US" sz="1100">
                          <a:effectLst/>
                        </a:rPr>
                        <a:t>BEL</a:t>
                      </a:r>
                    </a:p>
                  </a:txBody>
                  <a:tcPr marL="11998" marR="11998" marT="0" marB="0" anchor="b"/>
                </a:tc>
                <a:tc>
                  <a:txBody>
                    <a:bodyPr/>
                    <a:lstStyle/>
                    <a:p>
                      <a:pPr algn="ctr" rtl="0" fontAlgn="ctr"/>
                      <a:r>
                        <a:rPr lang="en-US" sz="1100">
                          <a:effectLst/>
                        </a:rPr>
                        <a:t>Belgium</a:t>
                      </a:r>
                      <a:endParaRPr lang="en-US" sz="1100">
                        <a:solidFill>
                          <a:srgbClr val="000000"/>
                        </a:solidFill>
                        <a:effectLst/>
                      </a:endParaRPr>
                    </a:p>
                  </a:txBody>
                  <a:tcPr marL="11998" marR="11998" marT="0" marB="0" anchor="ctr"/>
                </a:tc>
                <a:extLst>
                  <a:ext uri="{0D108BD9-81ED-4DB2-BD59-A6C34878D82A}">
                    <a16:rowId xmlns:a16="http://schemas.microsoft.com/office/drawing/2014/main" val="4090245225"/>
                  </a:ext>
                </a:extLst>
              </a:tr>
              <a:tr h="152866">
                <a:tc>
                  <a:txBody>
                    <a:bodyPr/>
                    <a:lstStyle/>
                    <a:p>
                      <a:pPr algn="ctr" rtl="0" fontAlgn="b"/>
                      <a:r>
                        <a:rPr lang="en-US" sz="1100">
                          <a:effectLst/>
                        </a:rPr>
                        <a:t>20</a:t>
                      </a:r>
                    </a:p>
                  </a:txBody>
                  <a:tcPr marL="11998" marR="11998" marT="0" marB="0" anchor="b"/>
                </a:tc>
                <a:tc>
                  <a:txBody>
                    <a:bodyPr/>
                    <a:lstStyle/>
                    <a:p>
                      <a:pPr algn="ctr" rtl="0" fontAlgn="b"/>
                      <a:r>
                        <a:rPr lang="en-US" sz="1100">
                          <a:effectLst/>
                        </a:rPr>
                        <a:t>ANT</a:t>
                      </a:r>
                    </a:p>
                  </a:txBody>
                  <a:tcPr marL="11998" marR="11998" marT="0" marB="0" anchor="b"/>
                </a:tc>
                <a:tc>
                  <a:txBody>
                    <a:bodyPr/>
                    <a:lstStyle/>
                    <a:p>
                      <a:pPr algn="ctr" rtl="0" fontAlgn="ctr"/>
                      <a:r>
                        <a:rPr lang="en-US" sz="1100">
                          <a:effectLst/>
                        </a:rPr>
                        <a:t>Netherlands</a:t>
                      </a:r>
                      <a:endParaRPr lang="en-US" sz="1100">
                        <a:solidFill>
                          <a:srgbClr val="000000"/>
                        </a:solidFill>
                        <a:effectLst/>
                      </a:endParaRPr>
                    </a:p>
                  </a:txBody>
                  <a:tcPr marL="11998" marR="11998" marT="0" marB="0" anchor="ctr"/>
                </a:tc>
                <a:extLst>
                  <a:ext uri="{0D108BD9-81ED-4DB2-BD59-A6C34878D82A}">
                    <a16:rowId xmlns:a16="http://schemas.microsoft.com/office/drawing/2014/main" val="326162300"/>
                  </a:ext>
                </a:extLst>
              </a:tr>
              <a:tr h="152866">
                <a:tc>
                  <a:txBody>
                    <a:bodyPr/>
                    <a:lstStyle/>
                    <a:p>
                      <a:pPr algn="ctr" rtl="0" fontAlgn="b"/>
                      <a:r>
                        <a:rPr lang="en-US" sz="1100">
                          <a:effectLst/>
                        </a:rPr>
                        <a:t>21</a:t>
                      </a:r>
                    </a:p>
                  </a:txBody>
                  <a:tcPr marL="11998" marR="11998" marT="0" marB="0" anchor="b"/>
                </a:tc>
                <a:tc>
                  <a:txBody>
                    <a:bodyPr/>
                    <a:lstStyle/>
                    <a:p>
                      <a:pPr algn="ctr" rtl="0" fontAlgn="b"/>
                      <a:r>
                        <a:rPr lang="en-US" sz="1100">
                          <a:effectLst/>
                        </a:rPr>
                        <a:t>PRT</a:t>
                      </a:r>
                    </a:p>
                  </a:txBody>
                  <a:tcPr marL="11998" marR="11998" marT="0" marB="0" anchor="b"/>
                </a:tc>
                <a:tc>
                  <a:txBody>
                    <a:bodyPr/>
                    <a:lstStyle/>
                    <a:p>
                      <a:pPr algn="ctr" rtl="0" fontAlgn="ctr"/>
                      <a:r>
                        <a:rPr lang="en-US" sz="1100">
                          <a:effectLst/>
                        </a:rPr>
                        <a:t>Portugal</a:t>
                      </a:r>
                      <a:endParaRPr lang="en-US" sz="1100">
                        <a:solidFill>
                          <a:srgbClr val="000000"/>
                        </a:solidFill>
                        <a:effectLst/>
                      </a:endParaRPr>
                    </a:p>
                  </a:txBody>
                  <a:tcPr marL="11998" marR="11998" marT="0" marB="0" anchor="ctr"/>
                </a:tc>
                <a:extLst>
                  <a:ext uri="{0D108BD9-81ED-4DB2-BD59-A6C34878D82A}">
                    <a16:rowId xmlns:a16="http://schemas.microsoft.com/office/drawing/2014/main" val="152993693"/>
                  </a:ext>
                </a:extLst>
              </a:tr>
              <a:tr h="152866">
                <a:tc>
                  <a:txBody>
                    <a:bodyPr/>
                    <a:lstStyle/>
                    <a:p>
                      <a:pPr algn="ctr" rtl="0" fontAlgn="b"/>
                      <a:r>
                        <a:rPr lang="en-US" sz="1100">
                          <a:effectLst/>
                        </a:rPr>
                        <a:t>22</a:t>
                      </a:r>
                    </a:p>
                  </a:txBody>
                  <a:tcPr marL="11998" marR="11998" marT="0" marB="0" anchor="b"/>
                </a:tc>
                <a:tc>
                  <a:txBody>
                    <a:bodyPr/>
                    <a:lstStyle/>
                    <a:p>
                      <a:pPr algn="ctr" rtl="0" fontAlgn="b"/>
                      <a:r>
                        <a:rPr lang="en-US" sz="1100">
                          <a:effectLst/>
                        </a:rPr>
                        <a:t>ISR</a:t>
                      </a:r>
                    </a:p>
                  </a:txBody>
                  <a:tcPr marL="11998" marR="11998" marT="0" marB="0" anchor="b"/>
                </a:tc>
                <a:tc>
                  <a:txBody>
                    <a:bodyPr/>
                    <a:lstStyle/>
                    <a:p>
                      <a:pPr algn="ctr" rtl="0" fontAlgn="ctr"/>
                      <a:r>
                        <a:rPr lang="en-US" sz="1100">
                          <a:effectLst/>
                        </a:rPr>
                        <a:t>Israel</a:t>
                      </a:r>
                      <a:endParaRPr lang="en-US" sz="1100">
                        <a:solidFill>
                          <a:srgbClr val="000000"/>
                        </a:solidFill>
                        <a:effectLst/>
                      </a:endParaRPr>
                    </a:p>
                  </a:txBody>
                  <a:tcPr marL="11998" marR="11998" marT="0" marB="0" anchor="ctr"/>
                </a:tc>
                <a:extLst>
                  <a:ext uri="{0D108BD9-81ED-4DB2-BD59-A6C34878D82A}">
                    <a16:rowId xmlns:a16="http://schemas.microsoft.com/office/drawing/2014/main" val="409608507"/>
                  </a:ext>
                </a:extLst>
              </a:tr>
              <a:tr h="152866">
                <a:tc>
                  <a:txBody>
                    <a:bodyPr/>
                    <a:lstStyle/>
                    <a:p>
                      <a:pPr algn="ctr" rtl="0" fontAlgn="b"/>
                      <a:r>
                        <a:rPr lang="en-US" sz="1100">
                          <a:effectLst/>
                        </a:rPr>
                        <a:t>23</a:t>
                      </a:r>
                    </a:p>
                  </a:txBody>
                  <a:tcPr marL="11998" marR="11998" marT="0" marB="0" anchor="b"/>
                </a:tc>
                <a:tc>
                  <a:txBody>
                    <a:bodyPr/>
                    <a:lstStyle/>
                    <a:p>
                      <a:pPr algn="ctr" rtl="0" fontAlgn="b"/>
                      <a:r>
                        <a:rPr lang="en-US" sz="1100">
                          <a:effectLst/>
                        </a:rPr>
                        <a:t>RUS</a:t>
                      </a:r>
                    </a:p>
                  </a:txBody>
                  <a:tcPr marL="11998" marR="11998" marT="0" marB="0" anchor="b"/>
                </a:tc>
                <a:tc>
                  <a:txBody>
                    <a:bodyPr/>
                    <a:lstStyle/>
                    <a:p>
                      <a:pPr algn="ctr" rtl="0" fontAlgn="ctr"/>
                      <a:r>
                        <a:rPr lang="en-US" sz="1100">
                          <a:effectLst/>
                        </a:rPr>
                        <a:t>Russia</a:t>
                      </a:r>
                      <a:endParaRPr lang="en-US" sz="1100">
                        <a:solidFill>
                          <a:srgbClr val="000000"/>
                        </a:solidFill>
                        <a:effectLst/>
                      </a:endParaRPr>
                    </a:p>
                  </a:txBody>
                  <a:tcPr marL="11998" marR="11998" marT="0" marB="0" anchor="ctr"/>
                </a:tc>
                <a:extLst>
                  <a:ext uri="{0D108BD9-81ED-4DB2-BD59-A6C34878D82A}">
                    <a16:rowId xmlns:a16="http://schemas.microsoft.com/office/drawing/2014/main" val="740033701"/>
                  </a:ext>
                </a:extLst>
              </a:tr>
              <a:tr h="152866">
                <a:tc>
                  <a:txBody>
                    <a:bodyPr/>
                    <a:lstStyle/>
                    <a:p>
                      <a:pPr algn="ctr" rtl="0" fontAlgn="b"/>
                      <a:r>
                        <a:rPr lang="en-US" sz="1100">
                          <a:effectLst/>
                        </a:rPr>
                        <a:t>24</a:t>
                      </a:r>
                    </a:p>
                  </a:txBody>
                  <a:tcPr marL="11998" marR="11998" marT="0" marB="0" anchor="b"/>
                </a:tc>
                <a:tc>
                  <a:txBody>
                    <a:bodyPr/>
                    <a:lstStyle/>
                    <a:p>
                      <a:pPr algn="ctr" rtl="0" fontAlgn="b"/>
                      <a:r>
                        <a:rPr lang="en-US" sz="1100">
                          <a:effectLst/>
                        </a:rPr>
                        <a:t>NOR</a:t>
                      </a:r>
                    </a:p>
                  </a:txBody>
                  <a:tcPr marL="11998" marR="11998" marT="0" marB="0" anchor="b"/>
                </a:tc>
                <a:tc>
                  <a:txBody>
                    <a:bodyPr/>
                    <a:lstStyle/>
                    <a:p>
                      <a:pPr algn="ctr" rtl="0" fontAlgn="ctr"/>
                      <a:r>
                        <a:rPr lang="en-US" sz="1100">
                          <a:effectLst/>
                        </a:rPr>
                        <a:t>Norway</a:t>
                      </a:r>
                      <a:endParaRPr lang="en-US" sz="1100">
                        <a:solidFill>
                          <a:srgbClr val="000000"/>
                        </a:solidFill>
                        <a:effectLst/>
                      </a:endParaRPr>
                    </a:p>
                  </a:txBody>
                  <a:tcPr marL="11998" marR="11998" marT="0" marB="0" anchor="ctr"/>
                </a:tc>
                <a:extLst>
                  <a:ext uri="{0D108BD9-81ED-4DB2-BD59-A6C34878D82A}">
                    <a16:rowId xmlns:a16="http://schemas.microsoft.com/office/drawing/2014/main" val="243887079"/>
                  </a:ext>
                </a:extLst>
              </a:tr>
              <a:tr h="152866">
                <a:tc>
                  <a:txBody>
                    <a:bodyPr/>
                    <a:lstStyle/>
                    <a:p>
                      <a:pPr algn="ctr" rtl="0" fontAlgn="b"/>
                      <a:r>
                        <a:rPr lang="en-US" sz="1100">
                          <a:effectLst/>
                        </a:rPr>
                        <a:t>25</a:t>
                      </a:r>
                    </a:p>
                  </a:txBody>
                  <a:tcPr marL="11998" marR="11998" marT="0" marB="0" anchor="b"/>
                </a:tc>
                <a:tc>
                  <a:txBody>
                    <a:bodyPr/>
                    <a:lstStyle/>
                    <a:p>
                      <a:pPr algn="ctr" rtl="0" fontAlgn="b"/>
                      <a:r>
                        <a:rPr lang="en-US" sz="1100">
                          <a:effectLst/>
                        </a:rPr>
                        <a:t>IRL</a:t>
                      </a:r>
                    </a:p>
                  </a:txBody>
                  <a:tcPr marL="11998" marR="11998" marT="0" marB="0" anchor="b"/>
                </a:tc>
                <a:tc>
                  <a:txBody>
                    <a:bodyPr/>
                    <a:lstStyle/>
                    <a:p>
                      <a:pPr algn="ctr" rtl="0" fontAlgn="ctr"/>
                      <a:r>
                        <a:rPr lang="en-US" sz="1100">
                          <a:effectLst/>
                        </a:rPr>
                        <a:t>Ireland</a:t>
                      </a:r>
                      <a:endParaRPr lang="en-US" sz="1100">
                        <a:solidFill>
                          <a:srgbClr val="000000"/>
                        </a:solidFill>
                        <a:effectLst/>
                      </a:endParaRPr>
                    </a:p>
                  </a:txBody>
                  <a:tcPr marL="11998" marR="11998" marT="0" marB="0" anchor="ctr"/>
                </a:tc>
                <a:extLst>
                  <a:ext uri="{0D108BD9-81ED-4DB2-BD59-A6C34878D82A}">
                    <a16:rowId xmlns:a16="http://schemas.microsoft.com/office/drawing/2014/main" val="3455023003"/>
                  </a:ext>
                </a:extLst>
              </a:tr>
              <a:tr h="152866">
                <a:tc>
                  <a:txBody>
                    <a:bodyPr/>
                    <a:lstStyle/>
                    <a:p>
                      <a:pPr algn="ctr" rtl="0" fontAlgn="b"/>
                      <a:r>
                        <a:rPr lang="en-US" sz="1100">
                          <a:effectLst/>
                        </a:rPr>
                        <a:t>26</a:t>
                      </a:r>
                    </a:p>
                  </a:txBody>
                  <a:tcPr marL="11998" marR="11998" marT="0" marB="0" anchor="b"/>
                </a:tc>
                <a:tc>
                  <a:txBody>
                    <a:bodyPr/>
                    <a:lstStyle/>
                    <a:p>
                      <a:pPr algn="ctr" rtl="0" fontAlgn="b"/>
                      <a:r>
                        <a:rPr lang="en-US" sz="1100">
                          <a:effectLst/>
                        </a:rPr>
                        <a:t>AUS</a:t>
                      </a:r>
                    </a:p>
                  </a:txBody>
                  <a:tcPr marL="11998" marR="11998" marT="0" marB="0" anchor="b"/>
                </a:tc>
                <a:tc>
                  <a:txBody>
                    <a:bodyPr/>
                    <a:lstStyle/>
                    <a:p>
                      <a:pPr algn="ctr" rtl="0" fontAlgn="ctr"/>
                      <a:r>
                        <a:rPr lang="en-US" sz="1100">
                          <a:effectLst/>
                        </a:rPr>
                        <a:t>Australia</a:t>
                      </a:r>
                      <a:endParaRPr lang="en-US" sz="1100">
                        <a:solidFill>
                          <a:srgbClr val="000000"/>
                        </a:solidFill>
                        <a:effectLst/>
                      </a:endParaRPr>
                    </a:p>
                  </a:txBody>
                  <a:tcPr marL="11998" marR="11998" marT="0" marB="0" anchor="ctr"/>
                </a:tc>
                <a:extLst>
                  <a:ext uri="{0D108BD9-81ED-4DB2-BD59-A6C34878D82A}">
                    <a16:rowId xmlns:a16="http://schemas.microsoft.com/office/drawing/2014/main" val="2055690587"/>
                  </a:ext>
                </a:extLst>
              </a:tr>
              <a:tr h="152866">
                <a:tc>
                  <a:txBody>
                    <a:bodyPr/>
                    <a:lstStyle/>
                    <a:p>
                      <a:pPr algn="ctr" rtl="0" fontAlgn="b"/>
                      <a:r>
                        <a:rPr lang="en-US" sz="1100">
                          <a:effectLst/>
                        </a:rPr>
                        <a:t>27</a:t>
                      </a:r>
                    </a:p>
                  </a:txBody>
                  <a:tcPr marL="11998" marR="11998" marT="0" marB="0" anchor="b"/>
                </a:tc>
                <a:tc>
                  <a:txBody>
                    <a:bodyPr/>
                    <a:lstStyle/>
                    <a:p>
                      <a:pPr algn="ctr" rtl="0" fontAlgn="b"/>
                      <a:r>
                        <a:rPr lang="en-US" sz="1100">
                          <a:effectLst/>
                        </a:rPr>
                        <a:t>IND</a:t>
                      </a:r>
                    </a:p>
                  </a:txBody>
                  <a:tcPr marL="11998" marR="11998" marT="0" marB="0" anchor="b"/>
                </a:tc>
                <a:tc>
                  <a:txBody>
                    <a:bodyPr/>
                    <a:lstStyle/>
                    <a:p>
                      <a:pPr algn="ctr" rtl="0" fontAlgn="ctr"/>
                      <a:r>
                        <a:rPr lang="en-US" sz="1100">
                          <a:effectLst/>
                        </a:rPr>
                        <a:t>India</a:t>
                      </a:r>
                      <a:endParaRPr lang="en-US" sz="1100">
                        <a:solidFill>
                          <a:srgbClr val="000000"/>
                        </a:solidFill>
                        <a:effectLst/>
                      </a:endParaRPr>
                    </a:p>
                  </a:txBody>
                  <a:tcPr marL="11998" marR="11998" marT="0" marB="0" anchor="ctr"/>
                </a:tc>
                <a:extLst>
                  <a:ext uri="{0D108BD9-81ED-4DB2-BD59-A6C34878D82A}">
                    <a16:rowId xmlns:a16="http://schemas.microsoft.com/office/drawing/2014/main" val="2531735856"/>
                  </a:ext>
                </a:extLst>
              </a:tr>
              <a:tr h="152866">
                <a:tc>
                  <a:txBody>
                    <a:bodyPr/>
                    <a:lstStyle/>
                    <a:p>
                      <a:pPr algn="ctr" rtl="0" fontAlgn="b"/>
                      <a:r>
                        <a:rPr lang="en-US" sz="1100">
                          <a:effectLst/>
                        </a:rPr>
                        <a:t>28</a:t>
                      </a:r>
                    </a:p>
                  </a:txBody>
                  <a:tcPr marL="11998" marR="11998" marT="0" marB="0" anchor="b"/>
                </a:tc>
                <a:tc>
                  <a:txBody>
                    <a:bodyPr/>
                    <a:lstStyle/>
                    <a:p>
                      <a:pPr algn="ctr" rtl="0" fontAlgn="b"/>
                      <a:r>
                        <a:rPr lang="en-US" sz="1100">
                          <a:effectLst/>
                        </a:rPr>
                        <a:t>DNK</a:t>
                      </a:r>
                    </a:p>
                  </a:txBody>
                  <a:tcPr marL="11998" marR="11998" marT="0" marB="0" anchor="b"/>
                </a:tc>
                <a:tc>
                  <a:txBody>
                    <a:bodyPr/>
                    <a:lstStyle/>
                    <a:p>
                      <a:pPr algn="ctr" rtl="0" fontAlgn="ctr"/>
                      <a:r>
                        <a:rPr lang="en-US" sz="1100">
                          <a:effectLst/>
                        </a:rPr>
                        <a:t>Denmark</a:t>
                      </a:r>
                      <a:endParaRPr lang="en-US" sz="1100">
                        <a:solidFill>
                          <a:srgbClr val="000000"/>
                        </a:solidFill>
                        <a:effectLst/>
                      </a:endParaRPr>
                    </a:p>
                  </a:txBody>
                  <a:tcPr marL="11998" marR="11998" marT="0" marB="0" anchor="ctr"/>
                </a:tc>
                <a:extLst>
                  <a:ext uri="{0D108BD9-81ED-4DB2-BD59-A6C34878D82A}">
                    <a16:rowId xmlns:a16="http://schemas.microsoft.com/office/drawing/2014/main" val="3818102646"/>
                  </a:ext>
                </a:extLst>
              </a:tr>
              <a:tr h="152866">
                <a:tc>
                  <a:txBody>
                    <a:bodyPr/>
                    <a:lstStyle/>
                    <a:p>
                      <a:pPr algn="ctr" rtl="0" fontAlgn="b"/>
                      <a:r>
                        <a:rPr lang="en-US" sz="1100">
                          <a:effectLst/>
                        </a:rPr>
                        <a:t>29</a:t>
                      </a:r>
                    </a:p>
                  </a:txBody>
                  <a:tcPr marL="11998" marR="11998" marT="0" marB="0" anchor="b"/>
                </a:tc>
                <a:tc>
                  <a:txBody>
                    <a:bodyPr/>
                    <a:lstStyle/>
                    <a:p>
                      <a:pPr algn="ctr" rtl="0" fontAlgn="b"/>
                      <a:r>
                        <a:rPr lang="en-US" sz="1100">
                          <a:effectLst/>
                        </a:rPr>
                        <a:t>CHL</a:t>
                      </a:r>
                    </a:p>
                  </a:txBody>
                  <a:tcPr marL="11998" marR="11998" marT="0" marB="0" anchor="b"/>
                </a:tc>
                <a:tc>
                  <a:txBody>
                    <a:bodyPr/>
                    <a:lstStyle/>
                    <a:p>
                      <a:pPr algn="ctr" rtl="0" fontAlgn="ctr"/>
                      <a:r>
                        <a:rPr lang="en-US" sz="1100">
                          <a:effectLst/>
                        </a:rPr>
                        <a:t>Chile</a:t>
                      </a:r>
                      <a:endParaRPr lang="en-US" sz="1100">
                        <a:solidFill>
                          <a:srgbClr val="000000"/>
                        </a:solidFill>
                        <a:effectLst/>
                      </a:endParaRPr>
                    </a:p>
                  </a:txBody>
                  <a:tcPr marL="11998" marR="11998" marT="0" marB="0" anchor="ctr"/>
                </a:tc>
                <a:extLst>
                  <a:ext uri="{0D108BD9-81ED-4DB2-BD59-A6C34878D82A}">
                    <a16:rowId xmlns:a16="http://schemas.microsoft.com/office/drawing/2014/main" val="2705410890"/>
                  </a:ext>
                </a:extLst>
              </a:tr>
              <a:tr h="152866">
                <a:tc>
                  <a:txBody>
                    <a:bodyPr/>
                    <a:lstStyle/>
                    <a:p>
                      <a:pPr algn="ctr" rtl="0" fontAlgn="b"/>
                      <a:r>
                        <a:rPr lang="en-US" sz="1100">
                          <a:effectLst/>
                        </a:rPr>
                        <a:t>30</a:t>
                      </a:r>
                    </a:p>
                  </a:txBody>
                  <a:tcPr marL="11998" marR="11998" marT="0" marB="0" anchor="b"/>
                </a:tc>
                <a:tc>
                  <a:txBody>
                    <a:bodyPr/>
                    <a:lstStyle/>
                    <a:p>
                      <a:pPr algn="ctr" rtl="0" fontAlgn="b"/>
                      <a:r>
                        <a:rPr lang="en-US" sz="1100">
                          <a:effectLst/>
                        </a:rPr>
                        <a:t>CZE</a:t>
                      </a:r>
                    </a:p>
                  </a:txBody>
                  <a:tcPr marL="11998" marR="11998" marT="0" marB="0" anchor="b"/>
                </a:tc>
                <a:tc>
                  <a:txBody>
                    <a:bodyPr/>
                    <a:lstStyle/>
                    <a:p>
                      <a:pPr algn="ctr" rtl="0" fontAlgn="ctr"/>
                      <a:r>
                        <a:rPr lang="en-US" sz="1100">
                          <a:effectLst/>
                        </a:rPr>
                        <a:t>Czechia</a:t>
                      </a:r>
                      <a:endParaRPr lang="en-US" sz="1100">
                        <a:solidFill>
                          <a:srgbClr val="000000"/>
                        </a:solidFill>
                        <a:effectLst/>
                      </a:endParaRPr>
                    </a:p>
                  </a:txBody>
                  <a:tcPr marL="11998" marR="11998" marT="0" marB="0" anchor="ctr"/>
                </a:tc>
                <a:extLst>
                  <a:ext uri="{0D108BD9-81ED-4DB2-BD59-A6C34878D82A}">
                    <a16:rowId xmlns:a16="http://schemas.microsoft.com/office/drawing/2014/main" val="500186395"/>
                  </a:ext>
                </a:extLst>
              </a:tr>
              <a:tr h="152866">
                <a:tc>
                  <a:txBody>
                    <a:bodyPr/>
                    <a:lstStyle/>
                    <a:p>
                      <a:pPr algn="ctr" rtl="0" fontAlgn="b"/>
                      <a:r>
                        <a:rPr lang="en-US" sz="1100">
                          <a:effectLst/>
                        </a:rPr>
                        <a:t>31</a:t>
                      </a:r>
                    </a:p>
                  </a:txBody>
                  <a:tcPr marL="11998" marR="11998" marT="0" marB="0" anchor="b"/>
                </a:tc>
                <a:tc>
                  <a:txBody>
                    <a:bodyPr/>
                    <a:lstStyle/>
                    <a:p>
                      <a:pPr algn="ctr" rtl="0" fontAlgn="b"/>
                      <a:r>
                        <a:rPr lang="en-US" sz="1100">
                          <a:effectLst/>
                        </a:rPr>
                        <a:t>JPN</a:t>
                      </a:r>
                    </a:p>
                  </a:txBody>
                  <a:tcPr marL="11998" marR="11998" marT="0" marB="0" anchor="b"/>
                </a:tc>
                <a:tc>
                  <a:txBody>
                    <a:bodyPr/>
                    <a:lstStyle/>
                    <a:p>
                      <a:pPr algn="ctr" rtl="0" fontAlgn="ctr"/>
                      <a:r>
                        <a:rPr lang="en-US" sz="1100">
                          <a:effectLst/>
                        </a:rPr>
                        <a:t>Japan</a:t>
                      </a:r>
                      <a:endParaRPr lang="en-US" sz="1100">
                        <a:solidFill>
                          <a:srgbClr val="000000"/>
                        </a:solidFill>
                        <a:effectLst/>
                      </a:endParaRPr>
                    </a:p>
                  </a:txBody>
                  <a:tcPr marL="11998" marR="11998" marT="0" marB="0" anchor="ctr"/>
                </a:tc>
                <a:extLst>
                  <a:ext uri="{0D108BD9-81ED-4DB2-BD59-A6C34878D82A}">
                    <a16:rowId xmlns:a16="http://schemas.microsoft.com/office/drawing/2014/main" val="1253394493"/>
                  </a:ext>
                </a:extLst>
              </a:tr>
              <a:tr h="152866">
                <a:tc>
                  <a:txBody>
                    <a:bodyPr/>
                    <a:lstStyle/>
                    <a:p>
                      <a:pPr algn="ctr" rtl="0" fontAlgn="b"/>
                      <a:r>
                        <a:rPr lang="en-US" sz="1100">
                          <a:effectLst/>
                        </a:rPr>
                        <a:t>32</a:t>
                      </a:r>
                    </a:p>
                  </a:txBody>
                  <a:tcPr marL="11998" marR="11998" marT="0" marB="0" anchor="b"/>
                </a:tc>
                <a:tc>
                  <a:txBody>
                    <a:bodyPr/>
                    <a:lstStyle/>
                    <a:p>
                      <a:pPr algn="ctr" rtl="0" fontAlgn="b"/>
                      <a:r>
                        <a:rPr lang="en-US" sz="1100">
                          <a:effectLst/>
                        </a:rPr>
                        <a:t>UKR</a:t>
                      </a:r>
                    </a:p>
                  </a:txBody>
                  <a:tcPr marL="11998" marR="11998" marT="0" marB="0" anchor="b"/>
                </a:tc>
                <a:tc>
                  <a:txBody>
                    <a:bodyPr/>
                    <a:lstStyle/>
                    <a:p>
                      <a:pPr algn="ctr" rtl="0" fontAlgn="ctr"/>
                      <a:r>
                        <a:rPr lang="en-US" sz="1100">
                          <a:effectLst/>
                        </a:rPr>
                        <a:t>Ukraine</a:t>
                      </a:r>
                      <a:endParaRPr lang="en-US" sz="1100">
                        <a:solidFill>
                          <a:srgbClr val="000000"/>
                        </a:solidFill>
                        <a:effectLst/>
                      </a:endParaRPr>
                    </a:p>
                  </a:txBody>
                  <a:tcPr marL="11998" marR="11998" marT="0" marB="0" anchor="ctr"/>
                </a:tc>
                <a:extLst>
                  <a:ext uri="{0D108BD9-81ED-4DB2-BD59-A6C34878D82A}">
                    <a16:rowId xmlns:a16="http://schemas.microsoft.com/office/drawing/2014/main" val="1775884310"/>
                  </a:ext>
                </a:extLst>
              </a:tr>
              <a:tr h="152866">
                <a:tc>
                  <a:txBody>
                    <a:bodyPr/>
                    <a:lstStyle/>
                    <a:p>
                      <a:pPr algn="ctr" rtl="0" fontAlgn="b"/>
                      <a:r>
                        <a:rPr lang="en-US" sz="1100">
                          <a:effectLst/>
                        </a:rPr>
                        <a:t>33</a:t>
                      </a:r>
                    </a:p>
                  </a:txBody>
                  <a:tcPr marL="11998" marR="11998" marT="0" marB="0" anchor="b"/>
                </a:tc>
                <a:tc>
                  <a:txBody>
                    <a:bodyPr/>
                    <a:lstStyle/>
                    <a:p>
                      <a:pPr algn="ctr" rtl="0" fontAlgn="b"/>
                      <a:r>
                        <a:rPr lang="en-US" sz="1100">
                          <a:effectLst/>
                        </a:rPr>
                        <a:t>MAR</a:t>
                      </a:r>
                    </a:p>
                  </a:txBody>
                  <a:tcPr marL="11998" marR="11998" marT="0" marB="0" anchor="b"/>
                </a:tc>
                <a:tc>
                  <a:txBody>
                    <a:bodyPr/>
                    <a:lstStyle/>
                    <a:p>
                      <a:pPr algn="ctr" rtl="0" fontAlgn="ctr"/>
                      <a:r>
                        <a:rPr lang="en-US" sz="1100">
                          <a:effectLst/>
                        </a:rPr>
                        <a:t>Morocco</a:t>
                      </a:r>
                      <a:endParaRPr lang="en-US" sz="1100">
                        <a:solidFill>
                          <a:srgbClr val="000000"/>
                        </a:solidFill>
                        <a:effectLst/>
                      </a:endParaRPr>
                    </a:p>
                  </a:txBody>
                  <a:tcPr marL="11998" marR="11998" marT="0" marB="0" anchor="ctr"/>
                </a:tc>
                <a:extLst>
                  <a:ext uri="{0D108BD9-81ED-4DB2-BD59-A6C34878D82A}">
                    <a16:rowId xmlns:a16="http://schemas.microsoft.com/office/drawing/2014/main" val="408527230"/>
                  </a:ext>
                </a:extLst>
              </a:tr>
              <a:tr h="152866">
                <a:tc>
                  <a:txBody>
                    <a:bodyPr/>
                    <a:lstStyle/>
                    <a:p>
                      <a:pPr algn="ctr" rtl="0" fontAlgn="b"/>
                      <a:r>
                        <a:rPr lang="en-US" sz="1100">
                          <a:effectLst/>
                        </a:rPr>
                        <a:t>34</a:t>
                      </a:r>
                    </a:p>
                  </a:txBody>
                  <a:tcPr marL="11998" marR="11998" marT="0" marB="0" anchor="b"/>
                </a:tc>
                <a:tc>
                  <a:txBody>
                    <a:bodyPr/>
                    <a:lstStyle/>
                    <a:p>
                      <a:pPr algn="ctr" rtl="0" fontAlgn="b"/>
                      <a:r>
                        <a:rPr lang="en-US" sz="1100">
                          <a:effectLst/>
                        </a:rPr>
                        <a:t>ARG</a:t>
                      </a:r>
                    </a:p>
                  </a:txBody>
                  <a:tcPr marL="11998" marR="11998" marT="0" marB="0" anchor="b"/>
                </a:tc>
                <a:tc>
                  <a:txBody>
                    <a:bodyPr/>
                    <a:lstStyle/>
                    <a:p>
                      <a:pPr algn="ctr" rtl="0" fontAlgn="ctr"/>
                      <a:r>
                        <a:rPr lang="en-US" sz="1100">
                          <a:effectLst/>
                        </a:rPr>
                        <a:t>Argentina</a:t>
                      </a:r>
                      <a:endParaRPr lang="en-US" sz="1100">
                        <a:solidFill>
                          <a:srgbClr val="000000"/>
                        </a:solidFill>
                        <a:effectLst/>
                      </a:endParaRPr>
                    </a:p>
                  </a:txBody>
                  <a:tcPr marL="11998" marR="11998" marT="0" marB="0" anchor="ctr"/>
                </a:tc>
                <a:extLst>
                  <a:ext uri="{0D108BD9-81ED-4DB2-BD59-A6C34878D82A}">
                    <a16:rowId xmlns:a16="http://schemas.microsoft.com/office/drawing/2014/main" val="2267470252"/>
                  </a:ext>
                </a:extLst>
              </a:tr>
              <a:tr h="152866">
                <a:tc>
                  <a:txBody>
                    <a:bodyPr/>
                    <a:lstStyle/>
                    <a:p>
                      <a:pPr algn="ctr" rtl="0" fontAlgn="b"/>
                      <a:r>
                        <a:rPr lang="en-US" sz="1100">
                          <a:effectLst/>
                        </a:rPr>
                        <a:t>35</a:t>
                      </a:r>
                    </a:p>
                  </a:txBody>
                  <a:tcPr marL="11998" marR="11998" marT="0" marB="0" anchor="b"/>
                </a:tc>
                <a:tc>
                  <a:txBody>
                    <a:bodyPr/>
                    <a:lstStyle/>
                    <a:p>
                      <a:pPr algn="ctr" rtl="0" fontAlgn="b"/>
                      <a:r>
                        <a:rPr lang="en-US" sz="1100">
                          <a:effectLst/>
                        </a:rPr>
                        <a:t>SGP</a:t>
                      </a:r>
                    </a:p>
                  </a:txBody>
                  <a:tcPr marL="11998" marR="11998" marT="0" marB="0" anchor="b"/>
                </a:tc>
                <a:tc>
                  <a:txBody>
                    <a:bodyPr/>
                    <a:lstStyle/>
                    <a:p>
                      <a:pPr algn="ctr" rtl="0" fontAlgn="ctr"/>
                      <a:r>
                        <a:rPr lang="en-US" sz="1100">
                          <a:effectLst/>
                        </a:rPr>
                        <a:t>Singapore</a:t>
                      </a:r>
                      <a:endParaRPr lang="en-US" sz="1100">
                        <a:solidFill>
                          <a:srgbClr val="000000"/>
                        </a:solidFill>
                        <a:effectLst/>
                      </a:endParaRPr>
                    </a:p>
                  </a:txBody>
                  <a:tcPr marL="11998" marR="11998" marT="0" marB="0" anchor="ctr"/>
                </a:tc>
                <a:extLst>
                  <a:ext uri="{0D108BD9-81ED-4DB2-BD59-A6C34878D82A}">
                    <a16:rowId xmlns:a16="http://schemas.microsoft.com/office/drawing/2014/main" val="2114715640"/>
                  </a:ext>
                </a:extLst>
              </a:tr>
              <a:tr h="152866">
                <a:tc>
                  <a:txBody>
                    <a:bodyPr/>
                    <a:lstStyle/>
                    <a:p>
                      <a:pPr algn="ctr" rtl="0" fontAlgn="b"/>
                      <a:r>
                        <a:rPr lang="en-US" sz="1100">
                          <a:effectLst/>
                        </a:rPr>
                        <a:t>36</a:t>
                      </a:r>
                    </a:p>
                  </a:txBody>
                  <a:tcPr marL="11998" marR="11998" marT="0" marB="0" anchor="b"/>
                </a:tc>
                <a:tc>
                  <a:txBody>
                    <a:bodyPr/>
                    <a:lstStyle/>
                    <a:p>
                      <a:pPr algn="ctr" rtl="0" fontAlgn="b"/>
                      <a:r>
                        <a:rPr lang="en-US" sz="1100">
                          <a:effectLst/>
                        </a:rPr>
                        <a:t>ROU</a:t>
                      </a:r>
                    </a:p>
                  </a:txBody>
                  <a:tcPr marL="11998" marR="11998" marT="0" marB="0" anchor="b"/>
                </a:tc>
                <a:tc>
                  <a:txBody>
                    <a:bodyPr/>
                    <a:lstStyle/>
                    <a:p>
                      <a:pPr algn="ctr" rtl="0" fontAlgn="ctr"/>
                      <a:r>
                        <a:rPr lang="en-US" sz="1100" dirty="0">
                          <a:effectLst/>
                        </a:rPr>
                        <a:t>Romania</a:t>
                      </a:r>
                      <a:endParaRPr lang="en-US" sz="1100" dirty="0">
                        <a:solidFill>
                          <a:srgbClr val="000000"/>
                        </a:solidFill>
                        <a:effectLst/>
                      </a:endParaRPr>
                    </a:p>
                  </a:txBody>
                  <a:tcPr marL="11998" marR="11998" marT="0" marB="0" anchor="ctr"/>
                </a:tc>
                <a:extLst>
                  <a:ext uri="{0D108BD9-81ED-4DB2-BD59-A6C34878D82A}">
                    <a16:rowId xmlns:a16="http://schemas.microsoft.com/office/drawing/2014/main" val="3206853322"/>
                  </a:ext>
                </a:extLst>
              </a:tr>
            </a:tbl>
          </a:graphicData>
        </a:graphic>
      </p:graphicFrame>
      <p:sp>
        <p:nvSpPr>
          <p:cNvPr id="8" name="Content Placeholder 2">
            <a:extLst>
              <a:ext uri="{FF2B5EF4-FFF2-40B4-BE49-F238E27FC236}">
                <a16:creationId xmlns:a16="http://schemas.microsoft.com/office/drawing/2014/main" id="{B296F3B6-28D6-BE40-BC8A-D836C100EFD7}"/>
              </a:ext>
            </a:extLst>
          </p:cNvPr>
          <p:cNvSpPr>
            <a:spLocks noGrp="1"/>
          </p:cNvSpPr>
          <p:nvPr>
            <p:ph idx="1"/>
          </p:nvPr>
        </p:nvSpPr>
        <p:spPr>
          <a:xfrm>
            <a:off x="2185643" y="2246425"/>
            <a:ext cx="4290313" cy="3052085"/>
          </a:xfrm>
        </p:spPr>
        <p:txBody>
          <a:bodyPr>
            <a:noAutofit/>
          </a:bodyPr>
          <a:lstStyle/>
          <a:p>
            <a:pPr marL="0" indent="0">
              <a:lnSpc>
                <a:spcPct val="120000"/>
              </a:lnSpc>
              <a:spcBef>
                <a:spcPts val="0"/>
              </a:spcBef>
              <a:buNone/>
            </a:pPr>
            <a:r>
              <a:rPr lang="en-US" sz="2000" b="1" dirty="0"/>
              <a:t>Diversity and representation</a:t>
            </a:r>
          </a:p>
          <a:p>
            <a:pPr>
              <a:lnSpc>
                <a:spcPct val="120000"/>
              </a:lnSpc>
              <a:spcBef>
                <a:spcPts val="0"/>
              </a:spcBef>
            </a:pPr>
            <a:r>
              <a:rPr lang="en-US" sz="2000" b="1" dirty="0"/>
              <a:t>Differing response (NPIs)</a:t>
            </a:r>
          </a:p>
          <a:p>
            <a:pPr>
              <a:lnSpc>
                <a:spcPct val="120000"/>
              </a:lnSpc>
              <a:spcBef>
                <a:spcPts val="0"/>
              </a:spcBef>
            </a:pPr>
            <a:r>
              <a:rPr lang="en-US" sz="2000" b="1" dirty="0"/>
              <a:t>Culturally</a:t>
            </a:r>
          </a:p>
          <a:p>
            <a:pPr>
              <a:lnSpc>
                <a:spcPct val="120000"/>
              </a:lnSpc>
              <a:spcBef>
                <a:spcPts val="0"/>
              </a:spcBef>
            </a:pPr>
            <a:r>
              <a:rPr lang="en-US" sz="2000" b="1" dirty="0"/>
              <a:t>Government Structure</a:t>
            </a:r>
          </a:p>
          <a:p>
            <a:pPr>
              <a:lnSpc>
                <a:spcPct val="120000"/>
              </a:lnSpc>
              <a:spcBef>
                <a:spcPts val="0"/>
              </a:spcBef>
            </a:pPr>
            <a:r>
              <a:rPr lang="en-US" sz="2000" b="1" dirty="0"/>
              <a:t>Demographics</a:t>
            </a:r>
          </a:p>
          <a:p>
            <a:pPr>
              <a:lnSpc>
                <a:spcPct val="120000"/>
              </a:lnSpc>
              <a:spcBef>
                <a:spcPts val="0"/>
              </a:spcBef>
            </a:pPr>
            <a:r>
              <a:rPr lang="en-US" sz="2000" b="1" dirty="0"/>
              <a:t>Socioeconomics</a:t>
            </a:r>
          </a:p>
          <a:p>
            <a:pPr>
              <a:lnSpc>
                <a:spcPct val="120000"/>
              </a:lnSpc>
              <a:spcBef>
                <a:spcPts val="0"/>
              </a:spcBef>
            </a:pPr>
            <a:r>
              <a:rPr lang="en-US" sz="2000" b="1" dirty="0"/>
              <a:t>Part of the world</a:t>
            </a:r>
          </a:p>
          <a:p>
            <a:pPr>
              <a:lnSpc>
                <a:spcPct val="120000"/>
              </a:lnSpc>
              <a:spcBef>
                <a:spcPts val="0"/>
              </a:spcBef>
            </a:pPr>
            <a:r>
              <a:rPr lang="en-US" sz="2000" b="1" dirty="0"/>
              <a:t>Progression along the curve</a:t>
            </a:r>
          </a:p>
          <a:p>
            <a:pPr>
              <a:lnSpc>
                <a:spcPct val="120000"/>
              </a:lnSpc>
              <a:spcBef>
                <a:spcPts val="0"/>
              </a:spcBef>
            </a:pPr>
            <a:endParaRPr lang="en-US" sz="2000" b="1" dirty="0"/>
          </a:p>
        </p:txBody>
      </p:sp>
    </p:spTree>
    <p:extLst>
      <p:ext uri="{BB962C8B-B14F-4D97-AF65-F5344CB8AC3E}">
        <p14:creationId xmlns:p14="http://schemas.microsoft.com/office/powerpoint/2010/main" val="4001771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3612-1D31-254E-B3E4-7263DD19F2B2}"/>
              </a:ext>
            </a:extLst>
          </p:cNvPr>
          <p:cNvSpPr>
            <a:spLocks noGrp="1"/>
          </p:cNvSpPr>
          <p:nvPr>
            <p:ph type="title"/>
          </p:nvPr>
        </p:nvSpPr>
        <p:spPr/>
        <p:txBody>
          <a:bodyPr/>
          <a:lstStyle/>
          <a:p>
            <a:r>
              <a:rPr lang="en-US" dirty="0"/>
              <a:t>Outcome Variables</a:t>
            </a:r>
          </a:p>
        </p:txBody>
      </p:sp>
      <p:sp>
        <p:nvSpPr>
          <p:cNvPr id="3" name="Content Placeholder 2">
            <a:extLst>
              <a:ext uri="{FF2B5EF4-FFF2-40B4-BE49-F238E27FC236}">
                <a16:creationId xmlns:a16="http://schemas.microsoft.com/office/drawing/2014/main" id="{76E639A3-E779-614D-BA19-A7E737C0F26D}"/>
              </a:ext>
            </a:extLst>
          </p:cNvPr>
          <p:cNvSpPr>
            <a:spLocks noGrp="1"/>
          </p:cNvSpPr>
          <p:nvPr>
            <p:ph idx="1"/>
          </p:nvPr>
        </p:nvSpPr>
        <p:spPr/>
        <p:txBody>
          <a:bodyPr/>
          <a:lstStyle/>
          <a:p>
            <a:pPr marL="514350" indent="-514350">
              <a:lnSpc>
                <a:spcPct val="120000"/>
              </a:lnSpc>
              <a:spcBef>
                <a:spcPts val="0"/>
              </a:spcBef>
              <a:buFont typeface="+mj-lt"/>
              <a:buAutoNum type="arabicPeriod"/>
            </a:pPr>
            <a:r>
              <a:rPr lang="en-US" b="1" dirty="0"/>
              <a:t>N cases per 100 million people</a:t>
            </a:r>
          </a:p>
          <a:p>
            <a:pPr marL="514350" indent="-514350">
              <a:lnSpc>
                <a:spcPct val="120000"/>
              </a:lnSpc>
              <a:spcBef>
                <a:spcPts val="0"/>
              </a:spcBef>
              <a:buFont typeface="+mj-lt"/>
              <a:buAutoNum type="arabicPeriod"/>
            </a:pPr>
            <a:r>
              <a:rPr lang="en-US" b="1" dirty="0">
                <a:solidFill>
                  <a:schemeClr val="accent4">
                    <a:lumMod val="50000"/>
                  </a:schemeClr>
                </a:solidFill>
              </a:rPr>
              <a:t>R0 – is there a good database with R0 values by country?</a:t>
            </a:r>
          </a:p>
          <a:p>
            <a:pPr marL="514350" indent="-514350">
              <a:lnSpc>
                <a:spcPct val="120000"/>
              </a:lnSpc>
              <a:spcBef>
                <a:spcPts val="0"/>
              </a:spcBef>
              <a:buFont typeface="+mj-lt"/>
              <a:buAutoNum type="arabicPeriod"/>
            </a:pPr>
            <a:r>
              <a:rPr lang="en-US" b="1" dirty="0"/>
              <a:t>N deaths per 100 million people</a:t>
            </a:r>
            <a:endParaRPr lang="en-US" dirty="0"/>
          </a:p>
          <a:p>
            <a:pPr marL="0" indent="0">
              <a:buNone/>
            </a:pPr>
            <a:endParaRPr lang="en-US" dirty="0"/>
          </a:p>
        </p:txBody>
      </p:sp>
    </p:spTree>
    <p:extLst>
      <p:ext uri="{BB962C8B-B14F-4D97-AF65-F5344CB8AC3E}">
        <p14:creationId xmlns:p14="http://schemas.microsoft.com/office/powerpoint/2010/main" val="2492702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close up of a map&#10;&#10;Description automatically generated">
            <a:extLst>
              <a:ext uri="{FF2B5EF4-FFF2-40B4-BE49-F238E27FC236}">
                <a16:creationId xmlns:a16="http://schemas.microsoft.com/office/drawing/2014/main" id="{829F8C1C-BB95-5049-9C2A-B28FFC66F9CB}"/>
              </a:ext>
            </a:extLst>
          </p:cNvPr>
          <p:cNvPicPr>
            <a:picLocks noChangeAspect="1"/>
          </p:cNvPicPr>
          <p:nvPr/>
        </p:nvPicPr>
        <p:blipFill>
          <a:blip r:embed="rId2"/>
          <a:stretch>
            <a:fillRect/>
          </a:stretch>
        </p:blipFill>
        <p:spPr>
          <a:xfrm>
            <a:off x="1215590" y="0"/>
            <a:ext cx="9760820" cy="6858000"/>
          </a:xfrm>
          <a:prstGeom prst="rect">
            <a:avLst/>
          </a:prstGeom>
        </p:spPr>
      </p:pic>
      <p:sp>
        <p:nvSpPr>
          <p:cNvPr id="3" name="Title 1">
            <a:extLst>
              <a:ext uri="{FF2B5EF4-FFF2-40B4-BE49-F238E27FC236}">
                <a16:creationId xmlns:a16="http://schemas.microsoft.com/office/drawing/2014/main" id="{E1E5635C-58FD-3F43-9010-3BAC6A456668}"/>
              </a:ext>
            </a:extLst>
          </p:cNvPr>
          <p:cNvSpPr>
            <a:spLocks noGrp="1"/>
          </p:cNvSpPr>
          <p:nvPr>
            <p:ph type="title"/>
          </p:nvPr>
        </p:nvSpPr>
        <p:spPr>
          <a:xfrm>
            <a:off x="0" y="-320675"/>
            <a:ext cx="10515600" cy="1325563"/>
          </a:xfrm>
        </p:spPr>
        <p:txBody>
          <a:bodyPr/>
          <a:lstStyle/>
          <a:p>
            <a:r>
              <a:rPr lang="en-US" dirty="0"/>
              <a:t>Cases</a:t>
            </a:r>
          </a:p>
        </p:txBody>
      </p:sp>
    </p:spTree>
    <p:extLst>
      <p:ext uri="{BB962C8B-B14F-4D97-AF65-F5344CB8AC3E}">
        <p14:creationId xmlns:p14="http://schemas.microsoft.com/office/powerpoint/2010/main" val="884731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451BFD-F6BC-5942-8042-280157E82900}"/>
              </a:ext>
            </a:extLst>
          </p:cNvPr>
          <p:cNvPicPr>
            <a:picLocks noChangeAspect="1"/>
          </p:cNvPicPr>
          <p:nvPr/>
        </p:nvPicPr>
        <p:blipFill>
          <a:blip r:embed="rId2"/>
          <a:stretch>
            <a:fillRect/>
          </a:stretch>
        </p:blipFill>
        <p:spPr>
          <a:xfrm>
            <a:off x="1558290" y="0"/>
            <a:ext cx="9075420" cy="6858000"/>
          </a:xfrm>
          <a:prstGeom prst="rect">
            <a:avLst/>
          </a:prstGeom>
        </p:spPr>
      </p:pic>
      <p:sp>
        <p:nvSpPr>
          <p:cNvPr id="4" name="Title 1">
            <a:extLst>
              <a:ext uri="{FF2B5EF4-FFF2-40B4-BE49-F238E27FC236}">
                <a16:creationId xmlns:a16="http://schemas.microsoft.com/office/drawing/2014/main" id="{C90F2F38-B703-9C4E-8F1A-68FF57862D7A}"/>
              </a:ext>
            </a:extLst>
          </p:cNvPr>
          <p:cNvSpPr>
            <a:spLocks noGrp="1"/>
          </p:cNvSpPr>
          <p:nvPr>
            <p:ph type="title"/>
          </p:nvPr>
        </p:nvSpPr>
        <p:spPr>
          <a:xfrm>
            <a:off x="0" y="-320675"/>
            <a:ext cx="10515600" cy="1325563"/>
          </a:xfrm>
        </p:spPr>
        <p:txBody>
          <a:bodyPr/>
          <a:lstStyle/>
          <a:p>
            <a:r>
              <a:rPr lang="en-US" dirty="0"/>
              <a:t>Deaths</a:t>
            </a:r>
          </a:p>
        </p:txBody>
      </p:sp>
    </p:spTree>
    <p:extLst>
      <p:ext uri="{BB962C8B-B14F-4D97-AF65-F5344CB8AC3E}">
        <p14:creationId xmlns:p14="http://schemas.microsoft.com/office/powerpoint/2010/main" val="55637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map&#10;&#10;Description automatically generated">
            <a:extLst>
              <a:ext uri="{FF2B5EF4-FFF2-40B4-BE49-F238E27FC236}">
                <a16:creationId xmlns:a16="http://schemas.microsoft.com/office/drawing/2014/main" id="{3DDFB98A-899B-2B4F-BDED-4B27803E255C}"/>
              </a:ext>
            </a:extLst>
          </p:cNvPr>
          <p:cNvPicPr>
            <a:picLocks noChangeAspect="1"/>
          </p:cNvPicPr>
          <p:nvPr/>
        </p:nvPicPr>
        <p:blipFill>
          <a:blip r:embed="rId2"/>
          <a:stretch>
            <a:fillRect/>
          </a:stretch>
        </p:blipFill>
        <p:spPr>
          <a:xfrm>
            <a:off x="1215590" y="0"/>
            <a:ext cx="9760820" cy="6858000"/>
          </a:xfrm>
          <a:prstGeom prst="rect">
            <a:avLst/>
          </a:prstGeom>
        </p:spPr>
      </p:pic>
      <p:sp>
        <p:nvSpPr>
          <p:cNvPr id="3" name="Title 1">
            <a:extLst>
              <a:ext uri="{FF2B5EF4-FFF2-40B4-BE49-F238E27FC236}">
                <a16:creationId xmlns:a16="http://schemas.microsoft.com/office/drawing/2014/main" id="{8D1DE91D-3DC6-2045-9B74-1E978BEA97A8}"/>
              </a:ext>
            </a:extLst>
          </p:cNvPr>
          <p:cNvSpPr>
            <a:spLocks noGrp="1"/>
          </p:cNvSpPr>
          <p:nvPr>
            <p:ph type="title"/>
          </p:nvPr>
        </p:nvSpPr>
        <p:spPr>
          <a:xfrm>
            <a:off x="0" y="-320675"/>
            <a:ext cx="10515600" cy="1325563"/>
          </a:xfrm>
        </p:spPr>
        <p:txBody>
          <a:bodyPr/>
          <a:lstStyle/>
          <a:p>
            <a:r>
              <a:rPr lang="en-US" dirty="0"/>
              <a:t>Cases</a:t>
            </a:r>
          </a:p>
        </p:txBody>
      </p:sp>
    </p:spTree>
    <p:extLst>
      <p:ext uri="{BB962C8B-B14F-4D97-AF65-F5344CB8AC3E}">
        <p14:creationId xmlns:p14="http://schemas.microsoft.com/office/powerpoint/2010/main" val="3478289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 up of a map&#10;&#10;Description automatically generated">
            <a:extLst>
              <a:ext uri="{FF2B5EF4-FFF2-40B4-BE49-F238E27FC236}">
                <a16:creationId xmlns:a16="http://schemas.microsoft.com/office/drawing/2014/main" id="{D6EAAB13-7EF9-624A-97B6-5370DDC0CEEA}"/>
              </a:ext>
            </a:extLst>
          </p:cNvPr>
          <p:cNvPicPr>
            <a:picLocks noChangeAspect="1"/>
          </p:cNvPicPr>
          <p:nvPr/>
        </p:nvPicPr>
        <p:blipFill>
          <a:blip r:embed="rId2"/>
          <a:stretch>
            <a:fillRect/>
          </a:stretch>
        </p:blipFill>
        <p:spPr>
          <a:xfrm>
            <a:off x="1215590" y="0"/>
            <a:ext cx="9760820" cy="6858000"/>
          </a:xfrm>
          <a:prstGeom prst="rect">
            <a:avLst/>
          </a:prstGeom>
        </p:spPr>
      </p:pic>
      <p:sp>
        <p:nvSpPr>
          <p:cNvPr id="3" name="Title 1">
            <a:extLst>
              <a:ext uri="{FF2B5EF4-FFF2-40B4-BE49-F238E27FC236}">
                <a16:creationId xmlns:a16="http://schemas.microsoft.com/office/drawing/2014/main" id="{AF7D30E8-61D1-B24A-853D-46CF713AE618}"/>
              </a:ext>
            </a:extLst>
          </p:cNvPr>
          <p:cNvSpPr>
            <a:spLocks noGrp="1"/>
          </p:cNvSpPr>
          <p:nvPr>
            <p:ph type="title"/>
          </p:nvPr>
        </p:nvSpPr>
        <p:spPr>
          <a:xfrm>
            <a:off x="0" y="-320675"/>
            <a:ext cx="10515600" cy="1325563"/>
          </a:xfrm>
        </p:spPr>
        <p:txBody>
          <a:bodyPr/>
          <a:lstStyle/>
          <a:p>
            <a:r>
              <a:rPr lang="en-US" dirty="0"/>
              <a:t>Cases</a:t>
            </a:r>
          </a:p>
        </p:txBody>
      </p:sp>
    </p:spTree>
    <p:extLst>
      <p:ext uri="{BB962C8B-B14F-4D97-AF65-F5344CB8AC3E}">
        <p14:creationId xmlns:p14="http://schemas.microsoft.com/office/powerpoint/2010/main" val="935268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547</TotalTime>
  <Words>1311</Words>
  <Application>Microsoft Macintosh PowerPoint</Application>
  <PresentationFormat>Widescreen</PresentationFormat>
  <Paragraphs>183</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Dynamic Variables</vt:lpstr>
      <vt:lpstr>Static Variables</vt:lpstr>
      <vt:lpstr>Countries</vt:lpstr>
      <vt:lpstr>Outcome Variables</vt:lpstr>
      <vt:lpstr>Cases</vt:lpstr>
      <vt:lpstr>Deaths</vt:lpstr>
      <vt:lpstr>Cases</vt:lpstr>
      <vt:lpstr>Cases</vt:lpstr>
      <vt:lpstr>Cases</vt:lpstr>
      <vt:lpstr>Cases</vt:lpstr>
      <vt:lpstr>Model Type – Discussion Topics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Pomponi, Francesco</dc:creator>
  <cp:lastModifiedBy>Arehart, Christopher</cp:lastModifiedBy>
  <cp:revision>25</cp:revision>
  <dcterms:created xsi:type="dcterms:W3CDTF">2020-04-14T21:47:34Z</dcterms:created>
  <dcterms:modified xsi:type="dcterms:W3CDTF">2020-04-17T18:23:09Z</dcterms:modified>
</cp:coreProperties>
</file>